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482" r:id="rId3"/>
    <p:sldId id="484" r:id="rId4"/>
    <p:sldId id="485" r:id="rId5"/>
    <p:sldId id="486" r:id="rId6"/>
    <p:sldId id="487" r:id="rId7"/>
    <p:sldId id="488" r:id="rId8"/>
    <p:sldId id="493" r:id="rId9"/>
    <p:sldId id="489" r:id="rId10"/>
    <p:sldId id="490" r:id="rId11"/>
    <p:sldId id="497" r:id="rId12"/>
    <p:sldId id="498" r:id="rId13"/>
    <p:sldId id="495"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4" d="100"/>
          <a:sy n="154" d="100"/>
        </p:scale>
        <p:origin x="200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匡宏宇" userId="6226a253-862e-4062-9583-ca90ef3a886f" providerId="ADAL" clId="{D26E8820-60D0-40A7-A2F7-4F39FEB35495}"/>
    <pc:docChg chg="custSel delSld modSld sldOrd">
      <pc:chgData name="匡宏宇" userId="6226a253-862e-4062-9583-ca90ef3a886f" providerId="ADAL" clId="{D26E8820-60D0-40A7-A2F7-4F39FEB35495}" dt="2022-11-06T02:59:40.552" v="1373"/>
      <pc:docMkLst>
        <pc:docMk/>
      </pc:docMkLst>
      <pc:sldChg chg="modSp modAnim">
        <pc:chgData name="匡宏宇" userId="6226a253-862e-4062-9583-ca90ef3a886f" providerId="ADAL" clId="{D26E8820-60D0-40A7-A2F7-4F39FEB35495}" dt="2022-11-06T02:50:58.465" v="1176"/>
        <pc:sldMkLst>
          <pc:docMk/>
          <pc:sldMk cId="3749693150" sldId="438"/>
        </pc:sldMkLst>
        <pc:spChg chg="mod">
          <ac:chgData name="匡宏宇" userId="6226a253-862e-4062-9583-ca90ef3a886f" providerId="ADAL" clId="{D26E8820-60D0-40A7-A2F7-4F39FEB35495}" dt="2022-11-06T02:50:58.465" v="1176"/>
          <ac:spMkLst>
            <pc:docMk/>
            <pc:sldMk cId="3749693150" sldId="438"/>
            <ac:spMk id="3" creationId="{B93D5BBD-5900-4166-A388-2B9DB8C32D7D}"/>
          </ac:spMkLst>
        </pc:spChg>
      </pc:sldChg>
      <pc:sldChg chg="modSp mod modAnim">
        <pc:chgData name="匡宏宇" userId="6226a253-862e-4062-9583-ca90ef3a886f" providerId="ADAL" clId="{D26E8820-60D0-40A7-A2F7-4F39FEB35495}" dt="2022-11-06T02:54:46.732" v="1370"/>
        <pc:sldMkLst>
          <pc:docMk/>
          <pc:sldMk cId="996472602" sldId="477"/>
        </pc:sldMkLst>
        <pc:spChg chg="mod">
          <ac:chgData name="匡宏宇" userId="6226a253-862e-4062-9583-ca90ef3a886f" providerId="ADAL" clId="{D26E8820-60D0-40A7-A2F7-4F39FEB35495}" dt="2022-11-06T02:54:39.116" v="1369" actId="27636"/>
          <ac:spMkLst>
            <pc:docMk/>
            <pc:sldMk cId="996472602" sldId="477"/>
            <ac:spMk id="3" creationId="{3015A4CD-34E3-4D64-BB93-F7CC2D243418}"/>
          </ac:spMkLst>
        </pc:spChg>
      </pc:sldChg>
      <pc:sldChg chg="modSp mod">
        <pc:chgData name="匡宏宇" userId="6226a253-862e-4062-9583-ca90ef3a886f" providerId="ADAL" clId="{D26E8820-60D0-40A7-A2F7-4F39FEB35495}" dt="2022-11-06T02:54:07.368" v="1367" actId="113"/>
        <pc:sldMkLst>
          <pc:docMk/>
          <pc:sldMk cId="689926029" sldId="478"/>
        </pc:sldMkLst>
        <pc:spChg chg="mod">
          <ac:chgData name="匡宏宇" userId="6226a253-862e-4062-9583-ca90ef3a886f" providerId="ADAL" clId="{D26E8820-60D0-40A7-A2F7-4F39FEB35495}" dt="2022-11-06T02:54:07.368" v="1367" actId="113"/>
          <ac:spMkLst>
            <pc:docMk/>
            <pc:sldMk cId="689926029" sldId="478"/>
            <ac:spMk id="3" creationId="{4E5781F7-C365-457F-A945-3409A221CCE8}"/>
          </ac:spMkLst>
        </pc:spChg>
      </pc:sldChg>
      <pc:sldChg chg="modSp mod">
        <pc:chgData name="匡宏宇" userId="6226a253-862e-4062-9583-ca90ef3a886f" providerId="ADAL" clId="{D26E8820-60D0-40A7-A2F7-4F39FEB35495}" dt="2022-11-06T02:59:32.904" v="1371" actId="114"/>
        <pc:sldMkLst>
          <pc:docMk/>
          <pc:sldMk cId="2097566332" sldId="483"/>
        </pc:sldMkLst>
        <pc:spChg chg="mod">
          <ac:chgData name="匡宏宇" userId="6226a253-862e-4062-9583-ca90ef3a886f" providerId="ADAL" clId="{D26E8820-60D0-40A7-A2F7-4F39FEB35495}" dt="2022-11-06T02:59:32.904" v="1371" actId="114"/>
          <ac:spMkLst>
            <pc:docMk/>
            <pc:sldMk cId="2097566332" sldId="483"/>
            <ac:spMk id="3" creationId="{52C32208-60CF-418B-A2B3-F4BB5EA736AD}"/>
          </ac:spMkLst>
        </pc:spChg>
      </pc:sldChg>
      <pc:sldChg chg="ord">
        <pc:chgData name="匡宏宇" userId="6226a253-862e-4062-9583-ca90ef3a886f" providerId="ADAL" clId="{D26E8820-60D0-40A7-A2F7-4F39FEB35495}" dt="2022-11-06T02:59:40.552" v="1373"/>
        <pc:sldMkLst>
          <pc:docMk/>
          <pc:sldMk cId="58976716" sldId="494"/>
        </pc:sldMkLst>
      </pc:sldChg>
      <pc:sldChg chg="del">
        <pc:chgData name="匡宏宇" userId="6226a253-862e-4062-9583-ca90ef3a886f" providerId="ADAL" clId="{D26E8820-60D0-40A7-A2F7-4F39FEB35495}" dt="2022-11-06T02:38:40.744" v="0" actId="2696"/>
        <pc:sldMkLst>
          <pc:docMk/>
          <pc:sldMk cId="90658609" sldId="496"/>
        </pc:sldMkLst>
      </pc:sldChg>
    </pc:docChg>
  </pc:docChgLst>
  <pc:docChgLst>
    <pc:chgData name="匡宏宇" userId="6226a253-862e-4062-9583-ca90ef3a886f" providerId="ADAL" clId="{B626AD92-323C-4064-AC46-415BFC98BCA0}"/>
    <pc:docChg chg="custSel modSld">
      <pc:chgData name="匡宏宇" userId="6226a253-862e-4062-9583-ca90ef3a886f" providerId="ADAL" clId="{B626AD92-323C-4064-AC46-415BFC98BCA0}" dt="2021-10-09T01:16:21.215" v="69" actId="5793"/>
      <pc:docMkLst>
        <pc:docMk/>
      </pc:docMkLst>
      <pc:sldChg chg="modSp mod">
        <pc:chgData name="匡宏宇" userId="6226a253-862e-4062-9583-ca90ef3a886f" providerId="ADAL" clId="{B626AD92-323C-4064-AC46-415BFC98BCA0}" dt="2021-10-09T01:16:21.215" v="69" actId="5793"/>
        <pc:sldMkLst>
          <pc:docMk/>
          <pc:sldMk cId="3783095189" sldId="485"/>
        </pc:sldMkLst>
        <pc:spChg chg="mod">
          <ac:chgData name="匡宏宇" userId="6226a253-862e-4062-9583-ca90ef3a886f" providerId="ADAL" clId="{B626AD92-323C-4064-AC46-415BFC98BCA0}" dt="2021-10-09T01:16:21.215" v="69" actId="5793"/>
          <ac:spMkLst>
            <pc:docMk/>
            <pc:sldMk cId="3783095189" sldId="485"/>
            <ac:spMk id="3" creationId="{9EAA26EA-E6BF-4469-B6FA-5CBC3FAC995C}"/>
          </ac:spMkLst>
        </pc:spChg>
      </pc:sldChg>
      <pc:sldChg chg="modSp mod modAnim">
        <pc:chgData name="匡宏宇" userId="6226a253-862e-4062-9583-ca90ef3a886f" providerId="ADAL" clId="{B626AD92-323C-4064-AC46-415BFC98BCA0}" dt="2021-10-09T01:15:48.655" v="5" actId="27636"/>
        <pc:sldMkLst>
          <pc:docMk/>
          <pc:sldMk cId="217102270" sldId="486"/>
        </pc:sldMkLst>
        <pc:spChg chg="mod">
          <ac:chgData name="匡宏宇" userId="6226a253-862e-4062-9583-ca90ef3a886f" providerId="ADAL" clId="{B626AD92-323C-4064-AC46-415BFC98BCA0}" dt="2021-10-09T01:15:48.655" v="5" actId="27636"/>
          <ac:spMkLst>
            <pc:docMk/>
            <pc:sldMk cId="217102270" sldId="486"/>
            <ac:spMk id="3" creationId="{0B82BA21-61FB-4025-B714-1EC51FA4EF20}"/>
          </ac:spMkLst>
        </pc:spChg>
      </pc:sldChg>
      <pc:sldChg chg="addSp modSp mod modAnim">
        <pc:chgData name="匡宏宇" userId="6226a253-862e-4062-9583-ca90ef3a886f" providerId="ADAL" clId="{B626AD92-323C-4064-AC46-415BFC98BCA0}" dt="2021-10-09T01:15:07.602" v="2" actId="1076"/>
        <pc:sldMkLst>
          <pc:docMk/>
          <pc:sldMk cId="58976716" sldId="494"/>
        </pc:sldMkLst>
        <pc:picChg chg="add mod">
          <ac:chgData name="匡宏宇" userId="6226a253-862e-4062-9583-ca90ef3a886f" providerId="ADAL" clId="{B626AD92-323C-4064-AC46-415BFC98BCA0}" dt="2021-10-09T01:15:07.602" v="2" actId="1076"/>
          <ac:picMkLst>
            <pc:docMk/>
            <pc:sldMk cId="58976716" sldId="494"/>
            <ac:picMk id="7" creationId="{09D33177-3834-488A-870D-79B778D16E7C}"/>
          </ac:picMkLst>
        </pc:picChg>
      </pc:sldChg>
    </pc:docChg>
  </pc:docChgLst>
  <pc:docChgLst>
    <pc:chgData name="匡宏宇" userId="6226a253-862e-4062-9583-ca90ef3a886f" providerId="ADAL" clId="{77A7854E-1B90-4CDF-8136-C329EB0479E5}"/>
    <pc:docChg chg="delSld">
      <pc:chgData name="匡宏宇" userId="6226a253-862e-4062-9583-ca90ef3a886f" providerId="ADAL" clId="{77A7854E-1B90-4CDF-8136-C329EB0479E5}" dt="2023-09-12T03:07:24.800" v="2" actId="47"/>
      <pc:docMkLst>
        <pc:docMk/>
      </pc:docMkLst>
      <pc:sldChg chg="del">
        <pc:chgData name="匡宏宇" userId="6226a253-862e-4062-9583-ca90ef3a886f" providerId="ADAL" clId="{77A7854E-1B90-4CDF-8136-C329EB0479E5}" dt="2023-09-12T02:07:30.713" v="0" actId="47"/>
        <pc:sldMkLst>
          <pc:docMk/>
          <pc:sldMk cId="441259876" sldId="453"/>
        </pc:sldMkLst>
      </pc:sldChg>
      <pc:sldChg chg="del">
        <pc:chgData name="匡宏宇" userId="6226a253-862e-4062-9583-ca90ef3a886f" providerId="ADAL" clId="{77A7854E-1B90-4CDF-8136-C329EB0479E5}" dt="2023-09-12T02:07:30.713" v="0" actId="47"/>
        <pc:sldMkLst>
          <pc:docMk/>
          <pc:sldMk cId="1209381491" sldId="457"/>
        </pc:sldMkLst>
      </pc:sldChg>
      <pc:sldChg chg="del">
        <pc:chgData name="匡宏宇" userId="6226a253-862e-4062-9583-ca90ef3a886f" providerId="ADAL" clId="{77A7854E-1B90-4CDF-8136-C329EB0479E5}" dt="2023-09-12T02:07:30.713" v="0" actId="47"/>
        <pc:sldMkLst>
          <pc:docMk/>
          <pc:sldMk cId="28960633" sldId="458"/>
        </pc:sldMkLst>
      </pc:sldChg>
      <pc:sldChg chg="del">
        <pc:chgData name="匡宏宇" userId="6226a253-862e-4062-9583-ca90ef3a886f" providerId="ADAL" clId="{77A7854E-1B90-4CDF-8136-C329EB0479E5}" dt="2023-09-12T02:07:30.713" v="0" actId="47"/>
        <pc:sldMkLst>
          <pc:docMk/>
          <pc:sldMk cId="2208064377" sldId="468"/>
        </pc:sldMkLst>
      </pc:sldChg>
      <pc:sldChg chg="del">
        <pc:chgData name="匡宏宇" userId="6226a253-862e-4062-9583-ca90ef3a886f" providerId="ADAL" clId="{77A7854E-1B90-4CDF-8136-C329EB0479E5}" dt="2023-09-12T03:07:01.260" v="1" actId="2696"/>
        <pc:sldMkLst>
          <pc:docMk/>
          <pc:sldMk cId="1882205114" sldId="480"/>
        </pc:sldMkLst>
      </pc:sldChg>
      <pc:sldChg chg="del">
        <pc:chgData name="匡宏宇" userId="6226a253-862e-4062-9583-ca90ef3a886f" providerId="ADAL" clId="{77A7854E-1B90-4CDF-8136-C329EB0479E5}" dt="2023-09-12T03:07:24.800" v="2" actId="47"/>
        <pc:sldMkLst>
          <pc:docMk/>
          <pc:sldMk cId="3783095189" sldId="485"/>
        </pc:sldMkLst>
      </pc:sldChg>
      <pc:sldChg chg="del">
        <pc:chgData name="匡宏宇" userId="6226a253-862e-4062-9583-ca90ef3a886f" providerId="ADAL" clId="{77A7854E-1B90-4CDF-8136-C329EB0479E5}" dt="2023-09-12T03:07:24.800" v="2" actId="47"/>
        <pc:sldMkLst>
          <pc:docMk/>
          <pc:sldMk cId="217102270" sldId="486"/>
        </pc:sldMkLst>
      </pc:sldChg>
      <pc:sldChg chg="del">
        <pc:chgData name="匡宏宇" userId="6226a253-862e-4062-9583-ca90ef3a886f" providerId="ADAL" clId="{77A7854E-1B90-4CDF-8136-C329EB0479E5}" dt="2023-09-12T03:07:24.800" v="2" actId="47"/>
        <pc:sldMkLst>
          <pc:docMk/>
          <pc:sldMk cId="1328342243" sldId="487"/>
        </pc:sldMkLst>
      </pc:sldChg>
      <pc:sldChg chg="del">
        <pc:chgData name="匡宏宇" userId="6226a253-862e-4062-9583-ca90ef3a886f" providerId="ADAL" clId="{77A7854E-1B90-4CDF-8136-C329EB0479E5}" dt="2023-09-12T03:07:24.800" v="2" actId="47"/>
        <pc:sldMkLst>
          <pc:docMk/>
          <pc:sldMk cId="3532355183" sldId="488"/>
        </pc:sldMkLst>
      </pc:sldChg>
      <pc:sldChg chg="del">
        <pc:chgData name="匡宏宇" userId="6226a253-862e-4062-9583-ca90ef3a886f" providerId="ADAL" clId="{77A7854E-1B90-4CDF-8136-C329EB0479E5}" dt="2023-09-12T03:07:24.800" v="2" actId="47"/>
        <pc:sldMkLst>
          <pc:docMk/>
          <pc:sldMk cId="140114" sldId="489"/>
        </pc:sldMkLst>
      </pc:sldChg>
      <pc:sldChg chg="del">
        <pc:chgData name="匡宏宇" userId="6226a253-862e-4062-9583-ca90ef3a886f" providerId="ADAL" clId="{77A7854E-1B90-4CDF-8136-C329EB0479E5}" dt="2023-09-12T03:07:24.800" v="2" actId="47"/>
        <pc:sldMkLst>
          <pc:docMk/>
          <pc:sldMk cId="1524789089" sldId="490"/>
        </pc:sldMkLst>
      </pc:sldChg>
      <pc:sldChg chg="del">
        <pc:chgData name="匡宏宇" userId="6226a253-862e-4062-9583-ca90ef3a886f" providerId="ADAL" clId="{77A7854E-1B90-4CDF-8136-C329EB0479E5}" dt="2023-09-12T03:07:24.800" v="2" actId="47"/>
        <pc:sldMkLst>
          <pc:docMk/>
          <pc:sldMk cId="1104554375" sldId="493"/>
        </pc:sldMkLst>
      </pc:sldChg>
      <pc:sldChg chg="del">
        <pc:chgData name="匡宏宇" userId="6226a253-862e-4062-9583-ca90ef3a886f" providerId="ADAL" clId="{77A7854E-1B90-4CDF-8136-C329EB0479E5}" dt="2023-09-12T03:07:24.800" v="2" actId="47"/>
        <pc:sldMkLst>
          <pc:docMk/>
          <pc:sldMk cId="1358243037" sldId="495"/>
        </pc:sldMkLst>
      </pc:sldChg>
      <pc:sldChg chg="del">
        <pc:chgData name="匡宏宇" userId="6226a253-862e-4062-9583-ca90ef3a886f" providerId="ADAL" clId="{77A7854E-1B90-4CDF-8136-C329EB0479E5}" dt="2023-09-12T03:07:24.800" v="2" actId="47"/>
        <pc:sldMkLst>
          <pc:docMk/>
          <pc:sldMk cId="384019706" sldId="497"/>
        </pc:sldMkLst>
      </pc:sldChg>
      <pc:sldChg chg="del">
        <pc:chgData name="匡宏宇" userId="6226a253-862e-4062-9583-ca90ef3a886f" providerId="ADAL" clId="{77A7854E-1B90-4CDF-8136-C329EB0479E5}" dt="2023-09-12T03:07:24.800" v="2" actId="47"/>
        <pc:sldMkLst>
          <pc:docMk/>
          <pc:sldMk cId="1225397442" sldId="498"/>
        </pc:sldMkLst>
      </pc:sldChg>
    </pc:docChg>
  </pc:docChgLst>
  <pc:docChgLst>
    <pc:chgData name="匡宏宇" userId="6226a253-862e-4062-9583-ca90ef3a886f" providerId="ADAL" clId="{4BAC9DB6-A9FE-4CD3-8009-6F75723AF06C}"/>
    <pc:docChg chg="undo custSel addSld delSld modSld">
      <pc:chgData name="匡宏宇" userId="6226a253-862e-4062-9583-ca90ef3a886f" providerId="ADAL" clId="{4BAC9DB6-A9FE-4CD3-8009-6F75723AF06C}" dt="2021-10-11T05:51:18.365" v="5336"/>
      <pc:docMkLst>
        <pc:docMk/>
      </pc:docMkLst>
      <pc:sldChg chg="modSp mod">
        <pc:chgData name="匡宏宇" userId="6226a253-862e-4062-9583-ca90ef3a886f" providerId="ADAL" clId="{4BAC9DB6-A9FE-4CD3-8009-6F75723AF06C}" dt="2021-10-09T01:22:25.452" v="53"/>
        <pc:sldMkLst>
          <pc:docMk/>
          <pc:sldMk cId="436724951" sldId="256"/>
        </pc:sldMkLst>
        <pc:spChg chg="mod">
          <ac:chgData name="匡宏宇" userId="6226a253-862e-4062-9583-ca90ef3a886f" providerId="ADAL" clId="{4BAC9DB6-A9FE-4CD3-8009-6F75723AF06C}" dt="2021-10-09T01:22:25.452" v="53"/>
          <ac:spMkLst>
            <pc:docMk/>
            <pc:sldMk cId="436724951" sldId="256"/>
            <ac:spMk id="2" creationId="{9217EFCF-7D17-4C2A-9183-E58DBB4B98EB}"/>
          </ac:spMkLst>
        </pc:spChg>
      </pc:sldChg>
      <pc:sldChg chg="modSp modAnim">
        <pc:chgData name="匡宏宇" userId="6226a253-862e-4062-9583-ca90ef3a886f" providerId="ADAL" clId="{4BAC9DB6-A9FE-4CD3-8009-6F75723AF06C}" dt="2021-10-09T01:44:29.207" v="2316"/>
        <pc:sldMkLst>
          <pc:docMk/>
          <pc:sldMk cId="3749693150" sldId="438"/>
        </pc:sldMkLst>
        <pc:spChg chg="mod">
          <ac:chgData name="匡宏宇" userId="6226a253-862e-4062-9583-ca90ef3a886f" providerId="ADAL" clId="{4BAC9DB6-A9FE-4CD3-8009-6F75723AF06C}" dt="2021-10-09T01:44:29.207" v="2316"/>
          <ac:spMkLst>
            <pc:docMk/>
            <pc:sldMk cId="3749693150" sldId="438"/>
            <ac:spMk id="3" creationId="{B93D5BBD-5900-4166-A388-2B9DB8C32D7D}"/>
          </ac:spMkLst>
        </pc:spChg>
      </pc:sldChg>
      <pc:sldChg chg="modSp mod">
        <pc:chgData name="匡宏宇" userId="6226a253-862e-4062-9583-ca90ef3a886f" providerId="ADAL" clId="{4BAC9DB6-A9FE-4CD3-8009-6F75723AF06C}" dt="2021-10-09T01:24:24.498" v="61"/>
        <pc:sldMkLst>
          <pc:docMk/>
          <pc:sldMk cId="28960633" sldId="458"/>
        </pc:sldMkLst>
        <pc:spChg chg="mod">
          <ac:chgData name="匡宏宇" userId="6226a253-862e-4062-9583-ca90ef3a886f" providerId="ADAL" clId="{4BAC9DB6-A9FE-4CD3-8009-6F75723AF06C}" dt="2021-10-09T01:24:24.498" v="61"/>
          <ac:spMkLst>
            <pc:docMk/>
            <pc:sldMk cId="28960633" sldId="458"/>
            <ac:spMk id="3" creationId="{4A9031FC-8BD0-4DA2-89A3-5C524139F6DA}"/>
          </ac:spMkLst>
        </pc:spChg>
      </pc:sldChg>
      <pc:sldChg chg="modSp mod">
        <pc:chgData name="匡宏宇" userId="6226a253-862e-4062-9583-ca90ef3a886f" providerId="ADAL" clId="{4BAC9DB6-A9FE-4CD3-8009-6F75723AF06C}" dt="2021-10-09T01:44:56.412" v="2338" actId="27636"/>
        <pc:sldMkLst>
          <pc:docMk/>
          <pc:sldMk cId="996472602" sldId="477"/>
        </pc:sldMkLst>
        <pc:spChg chg="mod">
          <ac:chgData name="匡宏宇" userId="6226a253-862e-4062-9583-ca90ef3a886f" providerId="ADAL" clId="{4BAC9DB6-A9FE-4CD3-8009-6F75723AF06C}" dt="2021-10-09T01:44:56.412" v="2338" actId="27636"/>
          <ac:spMkLst>
            <pc:docMk/>
            <pc:sldMk cId="996472602" sldId="477"/>
            <ac:spMk id="3" creationId="{3015A4CD-34E3-4D64-BB93-F7CC2D243418}"/>
          </ac:spMkLst>
        </pc:spChg>
      </pc:sldChg>
      <pc:sldChg chg="modSp mod">
        <pc:chgData name="匡宏宇" userId="6226a253-862e-4062-9583-ca90ef3a886f" providerId="ADAL" clId="{4BAC9DB6-A9FE-4CD3-8009-6F75723AF06C}" dt="2021-10-11T02:00:00.805" v="3338" actId="14100"/>
        <pc:sldMkLst>
          <pc:docMk/>
          <pc:sldMk cId="689926029" sldId="478"/>
        </pc:sldMkLst>
        <pc:spChg chg="mod">
          <ac:chgData name="匡宏宇" userId="6226a253-862e-4062-9583-ca90ef3a886f" providerId="ADAL" clId="{4BAC9DB6-A9FE-4CD3-8009-6F75723AF06C}" dt="2021-10-11T02:00:00.805" v="3338" actId="14100"/>
          <ac:spMkLst>
            <pc:docMk/>
            <pc:sldMk cId="689926029" sldId="478"/>
            <ac:spMk id="3" creationId="{4E5781F7-C365-457F-A945-3409A221CCE8}"/>
          </ac:spMkLst>
        </pc:spChg>
      </pc:sldChg>
      <pc:sldChg chg="modSp">
        <pc:chgData name="匡宏宇" userId="6226a253-862e-4062-9583-ca90ef3a886f" providerId="ADAL" clId="{4BAC9DB6-A9FE-4CD3-8009-6F75723AF06C}" dt="2021-10-09T01:54:29.697" v="2353"/>
        <pc:sldMkLst>
          <pc:docMk/>
          <pc:sldMk cId="1082713833" sldId="479"/>
        </pc:sldMkLst>
        <pc:spChg chg="mod">
          <ac:chgData name="匡宏宇" userId="6226a253-862e-4062-9583-ca90ef3a886f" providerId="ADAL" clId="{4BAC9DB6-A9FE-4CD3-8009-6F75723AF06C}" dt="2021-10-09T01:54:29.697" v="2353"/>
          <ac:spMkLst>
            <pc:docMk/>
            <pc:sldMk cId="1082713833" sldId="479"/>
            <ac:spMk id="3" creationId="{0D122DAB-156A-4A45-A6A5-65091DB894FC}"/>
          </ac:spMkLst>
        </pc:spChg>
      </pc:sldChg>
      <pc:sldChg chg="modSp mod modAnim">
        <pc:chgData name="匡宏宇" userId="6226a253-862e-4062-9583-ca90ef3a886f" providerId="ADAL" clId="{4BAC9DB6-A9FE-4CD3-8009-6F75723AF06C}" dt="2021-10-11T01:59:04.522" v="3331" actId="20577"/>
        <pc:sldMkLst>
          <pc:docMk/>
          <pc:sldMk cId="1882205114" sldId="480"/>
        </pc:sldMkLst>
        <pc:spChg chg="mod">
          <ac:chgData name="匡宏宇" userId="6226a253-862e-4062-9583-ca90ef3a886f" providerId="ADAL" clId="{4BAC9DB6-A9FE-4CD3-8009-6F75723AF06C}" dt="2021-10-09T01:55:24.483" v="2355" actId="27636"/>
          <ac:spMkLst>
            <pc:docMk/>
            <pc:sldMk cId="1882205114" sldId="480"/>
            <ac:spMk id="2" creationId="{5A65A4B7-B015-4617-A4A3-26618D6E2910}"/>
          </ac:spMkLst>
        </pc:spChg>
        <pc:spChg chg="mod">
          <ac:chgData name="匡宏宇" userId="6226a253-862e-4062-9583-ca90ef3a886f" providerId="ADAL" clId="{4BAC9DB6-A9FE-4CD3-8009-6F75723AF06C}" dt="2021-10-11T01:59:04.522" v="3331" actId="20577"/>
          <ac:spMkLst>
            <pc:docMk/>
            <pc:sldMk cId="1882205114" sldId="480"/>
            <ac:spMk id="3" creationId="{C31771FF-99B5-47C2-8D4B-374DE00A2288}"/>
          </ac:spMkLst>
        </pc:spChg>
      </pc:sldChg>
      <pc:sldChg chg="modAnim">
        <pc:chgData name="匡宏宇" userId="6226a253-862e-4062-9583-ca90ef3a886f" providerId="ADAL" clId="{4BAC9DB6-A9FE-4CD3-8009-6F75723AF06C}" dt="2021-10-09T02:00:12.684" v="2991"/>
        <pc:sldMkLst>
          <pc:docMk/>
          <pc:sldMk cId="2097566332" sldId="483"/>
        </pc:sldMkLst>
      </pc:sldChg>
      <pc:sldChg chg="modAnim">
        <pc:chgData name="匡宏宇" userId="6226a253-862e-4062-9583-ca90ef3a886f" providerId="ADAL" clId="{4BAC9DB6-A9FE-4CD3-8009-6F75723AF06C}" dt="2021-10-09T02:00:17.465" v="2992"/>
        <pc:sldMkLst>
          <pc:docMk/>
          <pc:sldMk cId="306395361" sldId="484"/>
        </pc:sldMkLst>
      </pc:sldChg>
      <pc:sldChg chg="modSp mod">
        <pc:chgData name="匡宏宇" userId="6226a253-862e-4062-9583-ca90ef3a886f" providerId="ADAL" clId="{4BAC9DB6-A9FE-4CD3-8009-6F75723AF06C}" dt="2021-10-09T02:01:47.469" v="3186" actId="113"/>
        <pc:sldMkLst>
          <pc:docMk/>
          <pc:sldMk cId="140114" sldId="489"/>
        </pc:sldMkLst>
        <pc:spChg chg="mod">
          <ac:chgData name="匡宏宇" userId="6226a253-862e-4062-9583-ca90ef3a886f" providerId="ADAL" clId="{4BAC9DB6-A9FE-4CD3-8009-6F75723AF06C}" dt="2021-10-09T02:01:47.469" v="3186" actId="113"/>
          <ac:spMkLst>
            <pc:docMk/>
            <pc:sldMk cId="140114" sldId="489"/>
            <ac:spMk id="3" creationId="{B07517AE-7CBC-4F3D-BC31-85FC14093F90}"/>
          </ac:spMkLst>
        </pc:spChg>
      </pc:sldChg>
      <pc:sldChg chg="addSp delSp modSp new mod modAnim">
        <pc:chgData name="匡宏宇" userId="6226a253-862e-4062-9583-ca90ef3a886f" providerId="ADAL" clId="{4BAC9DB6-A9FE-4CD3-8009-6F75723AF06C}" dt="2021-10-11T05:45:13.036" v="4828" actId="1036"/>
        <pc:sldMkLst>
          <pc:docMk/>
          <pc:sldMk cId="90658609" sldId="496"/>
        </pc:sldMkLst>
        <pc:spChg chg="mod">
          <ac:chgData name="匡宏宇" userId="6226a253-862e-4062-9583-ca90ef3a886f" providerId="ADAL" clId="{4BAC9DB6-A9FE-4CD3-8009-6F75723AF06C}" dt="2021-10-11T02:03:02.732" v="3765" actId="1036"/>
          <ac:spMkLst>
            <pc:docMk/>
            <pc:sldMk cId="90658609" sldId="496"/>
            <ac:spMk id="2" creationId="{46EA2B19-42AF-4531-A783-E2246BB16450}"/>
          </ac:spMkLst>
        </pc:spChg>
        <pc:spChg chg="add mod">
          <ac:chgData name="匡宏宇" userId="6226a253-862e-4062-9583-ca90ef3a886f" providerId="ADAL" clId="{4BAC9DB6-A9FE-4CD3-8009-6F75723AF06C}" dt="2021-10-11T05:38:05.621" v="4129" actId="14100"/>
          <ac:spMkLst>
            <pc:docMk/>
            <pc:sldMk cId="90658609" sldId="496"/>
            <ac:spMk id="3" creationId="{B73708DC-448B-49A5-9447-525E98E2883C}"/>
          </ac:spMkLst>
        </pc:spChg>
        <pc:spChg chg="del">
          <ac:chgData name="匡宏宇" userId="6226a253-862e-4062-9583-ca90ef3a886f" providerId="ADAL" clId="{4BAC9DB6-A9FE-4CD3-8009-6F75723AF06C}" dt="2021-10-11T02:00:48.316" v="3479" actId="478"/>
          <ac:spMkLst>
            <pc:docMk/>
            <pc:sldMk cId="90658609" sldId="496"/>
            <ac:spMk id="3" creationId="{C8513448-D222-4B80-A913-BFF130C4618B}"/>
          </ac:spMkLst>
        </pc:spChg>
        <pc:spChg chg="add mod ord">
          <ac:chgData name="匡宏宇" userId="6226a253-862e-4062-9583-ca90ef3a886f" providerId="ADAL" clId="{4BAC9DB6-A9FE-4CD3-8009-6F75723AF06C}" dt="2021-10-11T05:45:07.158" v="4826" actId="166"/>
          <ac:spMkLst>
            <pc:docMk/>
            <pc:sldMk cId="90658609" sldId="496"/>
            <ac:spMk id="4" creationId="{8F75FB79-AD11-4F43-8938-611219376493}"/>
          </ac:spMkLst>
        </pc:spChg>
        <pc:spChg chg="add mod">
          <ac:chgData name="匡宏宇" userId="6226a253-862e-4062-9583-ca90ef3a886f" providerId="ADAL" clId="{4BAC9DB6-A9FE-4CD3-8009-6F75723AF06C}" dt="2021-10-11T05:40:59.583" v="4317" actId="1036"/>
          <ac:spMkLst>
            <pc:docMk/>
            <pc:sldMk cId="90658609" sldId="496"/>
            <ac:spMk id="8" creationId="{AD19FAD0-8C62-4F0D-873B-F8B2EDEB2E03}"/>
          </ac:spMkLst>
        </pc:spChg>
        <pc:spChg chg="add mod">
          <ac:chgData name="匡宏宇" userId="6226a253-862e-4062-9583-ca90ef3a886f" providerId="ADAL" clId="{4BAC9DB6-A9FE-4CD3-8009-6F75723AF06C}" dt="2021-10-11T05:44:27.163" v="4821" actId="1036"/>
          <ac:spMkLst>
            <pc:docMk/>
            <pc:sldMk cId="90658609" sldId="496"/>
            <ac:spMk id="10" creationId="{BE49613C-8E17-4EF9-ADD5-B4403692118C}"/>
          </ac:spMkLst>
        </pc:spChg>
        <pc:picChg chg="add mod">
          <ac:chgData name="匡宏宇" userId="6226a253-862e-4062-9583-ca90ef3a886f" providerId="ADAL" clId="{4BAC9DB6-A9FE-4CD3-8009-6F75723AF06C}" dt="2021-10-11T02:01:33.758" v="3489" actId="1076"/>
          <ac:picMkLst>
            <pc:docMk/>
            <pc:sldMk cId="90658609" sldId="496"/>
            <ac:picMk id="5" creationId="{BB9AB009-3714-472E-A05C-E2A4A953F466}"/>
          </ac:picMkLst>
        </pc:picChg>
        <pc:picChg chg="add mod">
          <ac:chgData name="匡宏宇" userId="6226a253-862e-4062-9583-ca90ef3a886f" providerId="ADAL" clId="{4BAC9DB6-A9FE-4CD3-8009-6F75723AF06C}" dt="2021-10-11T02:02:08.997" v="3501" actId="1076"/>
          <ac:picMkLst>
            <pc:docMk/>
            <pc:sldMk cId="90658609" sldId="496"/>
            <ac:picMk id="7" creationId="{320DDA92-C57C-4474-8423-BF222770A8A6}"/>
          </ac:picMkLst>
        </pc:picChg>
        <pc:picChg chg="add mod ord">
          <ac:chgData name="匡宏宇" userId="6226a253-862e-4062-9583-ca90ef3a886f" providerId="ADAL" clId="{4BAC9DB6-A9FE-4CD3-8009-6F75723AF06C}" dt="2021-10-11T05:45:13.036" v="4828" actId="1036"/>
          <ac:picMkLst>
            <pc:docMk/>
            <pc:sldMk cId="90658609" sldId="496"/>
            <ac:picMk id="9" creationId="{841F371E-0AC3-48F9-86BE-3CBAB311AD20}"/>
          </ac:picMkLst>
        </pc:picChg>
      </pc:sldChg>
      <pc:sldChg chg="addSp modSp add mod modAnim">
        <pc:chgData name="匡宏宇" userId="6226a253-862e-4062-9583-ca90ef3a886f" providerId="ADAL" clId="{4BAC9DB6-A9FE-4CD3-8009-6F75723AF06C}" dt="2021-10-11T05:51:18.365" v="5336"/>
        <pc:sldMkLst>
          <pc:docMk/>
          <pc:sldMk cId="384019706" sldId="497"/>
        </pc:sldMkLst>
        <pc:spChg chg="add mod">
          <ac:chgData name="匡宏宇" userId="6226a253-862e-4062-9583-ca90ef3a886f" providerId="ADAL" clId="{4BAC9DB6-A9FE-4CD3-8009-6F75723AF06C}" dt="2021-10-11T05:51:06.948" v="5334" actId="1076"/>
          <ac:spMkLst>
            <pc:docMk/>
            <pc:sldMk cId="384019706" sldId="497"/>
            <ac:spMk id="8" creationId="{BE487F97-9137-4110-9EF8-860FDA159AA6}"/>
          </ac:spMkLst>
        </pc:spChg>
      </pc:sldChg>
    </pc:docChg>
  </pc:docChgLst>
  <pc:docChgLst>
    <pc:chgData name="匡宏宇" userId="6226a253-862e-4062-9583-ca90ef3a886f" providerId="ADAL" clId="{F49A4790-2362-4A13-BA49-F16318D305EF}"/>
    <pc:docChg chg="custSel addSld delSld modSld">
      <pc:chgData name="匡宏宇" userId="6226a253-862e-4062-9583-ca90ef3a886f" providerId="ADAL" clId="{F49A4790-2362-4A13-BA49-F16318D305EF}" dt="2022-11-06T03:12:11.001" v="499" actId="114"/>
      <pc:docMkLst>
        <pc:docMk/>
      </pc:docMkLst>
      <pc:sldChg chg="addSp modSp mod modAnim">
        <pc:chgData name="匡宏宇" userId="6226a253-862e-4062-9583-ca90ef3a886f" providerId="ADAL" clId="{F49A4790-2362-4A13-BA49-F16318D305EF}" dt="2022-11-06T03:12:11.001" v="499" actId="114"/>
        <pc:sldMkLst>
          <pc:docMk/>
          <pc:sldMk cId="1882205114" sldId="480"/>
        </pc:sldMkLst>
        <pc:spChg chg="mod">
          <ac:chgData name="匡宏宇" userId="6226a253-862e-4062-9583-ca90ef3a886f" providerId="ADAL" clId="{F49A4790-2362-4A13-BA49-F16318D305EF}" dt="2022-11-06T03:12:11.001" v="499" actId="114"/>
          <ac:spMkLst>
            <pc:docMk/>
            <pc:sldMk cId="1882205114" sldId="480"/>
            <ac:spMk id="3" creationId="{C31771FF-99B5-47C2-8D4B-374DE00A2288}"/>
          </ac:spMkLst>
        </pc:spChg>
        <pc:spChg chg="add mod">
          <ac:chgData name="匡宏宇" userId="6226a253-862e-4062-9583-ca90ef3a886f" providerId="ADAL" clId="{F49A4790-2362-4A13-BA49-F16318D305EF}" dt="2022-11-06T03:11:49.419" v="498"/>
          <ac:spMkLst>
            <pc:docMk/>
            <pc:sldMk cId="1882205114" sldId="480"/>
            <ac:spMk id="6" creationId="{3604D17F-F2B2-9ADF-4ADE-CF21084DEE8C}"/>
          </ac:spMkLst>
        </pc:spChg>
      </pc:sldChg>
      <pc:sldChg chg="add del">
        <pc:chgData name="匡宏宇" userId="6226a253-862e-4062-9583-ca90ef3a886f" providerId="ADAL" clId="{F49A4790-2362-4A13-BA49-F16318D305EF}" dt="2022-11-06T03:02:04.011" v="1"/>
        <pc:sldMkLst>
          <pc:docMk/>
          <pc:sldMk cId="58976716" sldId="494"/>
        </pc:sldMkLst>
      </pc:sldChg>
      <pc:sldChg chg="add">
        <pc:chgData name="匡宏宇" userId="6226a253-862e-4062-9583-ca90ef3a886f" providerId="ADAL" clId="{F49A4790-2362-4A13-BA49-F16318D305EF}" dt="2022-11-06T03:02:04.011" v="1"/>
        <pc:sldMkLst>
          <pc:docMk/>
          <pc:sldMk cId="1703098982" sldId="502"/>
        </pc:sldMkLst>
      </pc:sldChg>
    </pc:docChg>
  </pc:docChgLst>
</pc:chgInfo>
</file>

<file path=ppt/media/image11.png>
</file>

<file path=ppt/media/image12.png>
</file>

<file path=ppt/media/image13.png>
</file>

<file path=ppt/media/image14.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FB9F54-CF5D-4472-88A1-8A6EC7756409}" type="datetimeFigureOut">
              <a:rPr lang="zh-CN" altLang="en-US" smtClean="0"/>
              <a:t>2023/9/18</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0B5581-08D6-4AC0-BB83-A478510BBD45}" type="slidenum">
              <a:rPr lang="zh-CN" altLang="en-US" smtClean="0"/>
              <a:t>‹#›</a:t>
            </a:fld>
            <a:endParaRPr lang="zh-CN" altLang="en-US"/>
          </a:p>
        </p:txBody>
      </p:sp>
    </p:spTree>
    <p:extLst>
      <p:ext uri="{BB962C8B-B14F-4D97-AF65-F5344CB8AC3E}">
        <p14:creationId xmlns:p14="http://schemas.microsoft.com/office/powerpoint/2010/main" val="3464947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A706289-EE24-4ADE-807C-AB59F13588D6}" type="slidenum">
              <a:rPr lang="zh-CN" altLang="en-US" smtClean="0"/>
              <a:t>6</a:t>
            </a:fld>
            <a:endParaRPr lang="zh-CN" altLang="en-US"/>
          </a:p>
        </p:txBody>
      </p:sp>
    </p:spTree>
    <p:extLst>
      <p:ext uri="{BB962C8B-B14F-4D97-AF65-F5344CB8AC3E}">
        <p14:creationId xmlns:p14="http://schemas.microsoft.com/office/powerpoint/2010/main" val="34771742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A706289-EE24-4ADE-807C-AB59F13588D6}" type="slidenum">
              <a:rPr lang="zh-CN" altLang="en-US" smtClean="0"/>
              <a:t>9</a:t>
            </a:fld>
            <a:endParaRPr lang="zh-CN" altLang="en-US"/>
          </a:p>
        </p:txBody>
      </p:sp>
    </p:spTree>
    <p:extLst>
      <p:ext uri="{BB962C8B-B14F-4D97-AF65-F5344CB8AC3E}">
        <p14:creationId xmlns:p14="http://schemas.microsoft.com/office/powerpoint/2010/main" val="1603429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644625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3740198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77450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92786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016474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219439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189918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4080388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2519364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3525768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553EE72F-3FEC-4AAB-B92A-C955AC1E632A}" type="datetimeFigureOut">
              <a:rPr lang="zh-CN" altLang="en-US" smtClean="0"/>
              <a:t>2023/9/18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678452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3EE72F-3FEC-4AAB-B92A-C955AC1E632A}" type="datetimeFigureOut">
              <a:rPr lang="zh-CN" altLang="en-US" smtClean="0"/>
              <a:t>2023/9/18</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94541A-F392-4B11-BF7C-FA85198A927D}" type="slidenum">
              <a:rPr lang="zh-CN" altLang="en-US" smtClean="0"/>
              <a:t>‹#›</a:t>
            </a:fld>
            <a:endParaRPr lang="zh-CN" altLang="en-US"/>
          </a:p>
        </p:txBody>
      </p:sp>
    </p:spTree>
    <p:extLst>
      <p:ext uri="{BB962C8B-B14F-4D97-AF65-F5344CB8AC3E}">
        <p14:creationId xmlns:p14="http://schemas.microsoft.com/office/powerpoint/2010/main" val="16034973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17EFCF-7D17-4C2A-9183-E58DBB4B98EB}"/>
              </a:ext>
            </a:extLst>
          </p:cNvPr>
          <p:cNvSpPr>
            <a:spLocks noGrp="1"/>
          </p:cNvSpPr>
          <p:nvPr>
            <p:ph type="ctrTitle"/>
          </p:nvPr>
        </p:nvSpPr>
        <p:spPr>
          <a:xfrm>
            <a:off x="597159" y="1122363"/>
            <a:ext cx="8298025" cy="2387600"/>
          </a:xfrm>
        </p:spPr>
        <p:txBody>
          <a:bodyPr>
            <a:normAutofit fontScale="90000"/>
          </a:bodyPr>
          <a:lstStyle/>
          <a:p>
            <a:r>
              <a:rPr lang="zh-CN" altLang="en-US" dirty="0"/>
              <a:t>需求与商业模式创新</a:t>
            </a:r>
            <a:br>
              <a:rPr lang="en-US" altLang="zh-CN" dirty="0"/>
            </a:br>
            <a:r>
              <a:rPr lang="zh-CN" altLang="en-US" dirty="0"/>
              <a:t>第三章 商业模式类型 </a:t>
            </a:r>
            <a:r>
              <a:rPr lang="en-US" altLang="zh-CN" dirty="0"/>
              <a:t>– </a:t>
            </a:r>
            <a:r>
              <a:rPr lang="zh-CN" altLang="en-US" dirty="0"/>
              <a:t>免费（免费增值、陷阱诱饵）</a:t>
            </a:r>
          </a:p>
        </p:txBody>
      </p:sp>
      <p:sp>
        <p:nvSpPr>
          <p:cNvPr id="3" name="副标题 2">
            <a:extLst>
              <a:ext uri="{FF2B5EF4-FFF2-40B4-BE49-F238E27FC236}">
                <a16:creationId xmlns:a16="http://schemas.microsoft.com/office/drawing/2014/main" id="{685107F7-2146-4F63-9B7D-008D8D93A9E2}"/>
              </a:ext>
            </a:extLst>
          </p:cNvPr>
          <p:cNvSpPr>
            <a:spLocks noGrp="1"/>
          </p:cNvSpPr>
          <p:nvPr>
            <p:ph type="subTitle" idx="1"/>
          </p:nvPr>
        </p:nvSpPr>
        <p:spPr/>
        <p:txBody>
          <a:bodyPr/>
          <a:lstStyle/>
          <a:p>
            <a:r>
              <a:rPr lang="zh-CN" altLang="en-US" dirty="0"/>
              <a:t>南京大学软件学院 </a:t>
            </a:r>
            <a:r>
              <a:rPr lang="en-US" altLang="zh-CN" dirty="0"/>
              <a:t>– </a:t>
            </a:r>
            <a:r>
              <a:rPr lang="zh-CN" altLang="en-US" dirty="0"/>
              <a:t>匡宏宇</a:t>
            </a:r>
          </a:p>
        </p:txBody>
      </p:sp>
    </p:spTree>
    <p:extLst>
      <p:ext uri="{BB962C8B-B14F-4D97-AF65-F5344CB8AC3E}">
        <p14:creationId xmlns:p14="http://schemas.microsoft.com/office/powerpoint/2010/main" val="4367249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ED9A53-C5BB-4EB7-B383-EEC13BE4897F}"/>
              </a:ext>
            </a:extLst>
          </p:cNvPr>
          <p:cNvSpPr>
            <a:spLocks noGrp="1"/>
          </p:cNvSpPr>
          <p:nvPr>
            <p:ph type="title"/>
          </p:nvPr>
        </p:nvSpPr>
        <p:spPr>
          <a:xfrm>
            <a:off x="4759599" y="305492"/>
            <a:ext cx="3784324" cy="1325563"/>
          </a:xfrm>
        </p:spPr>
        <p:txBody>
          <a:bodyPr/>
          <a:lstStyle/>
          <a:p>
            <a:r>
              <a:rPr lang="zh-CN" altLang="en-US" dirty="0"/>
              <a:t>诱饵</a:t>
            </a:r>
            <a:r>
              <a:rPr lang="en-US" altLang="zh-CN" dirty="0"/>
              <a:t>&amp;</a:t>
            </a:r>
            <a:r>
              <a:rPr lang="zh-CN" altLang="en-US" dirty="0"/>
              <a:t>陷阱模式总结</a:t>
            </a:r>
          </a:p>
        </p:txBody>
      </p:sp>
      <p:sp>
        <p:nvSpPr>
          <p:cNvPr id="3" name="内容占位符 2">
            <a:extLst>
              <a:ext uri="{FF2B5EF4-FFF2-40B4-BE49-F238E27FC236}">
                <a16:creationId xmlns:a16="http://schemas.microsoft.com/office/drawing/2014/main" id="{D3C4554B-03E7-4442-B3C0-857034475D79}"/>
              </a:ext>
            </a:extLst>
          </p:cNvPr>
          <p:cNvSpPr>
            <a:spLocks noGrp="1"/>
          </p:cNvSpPr>
          <p:nvPr>
            <p:ph idx="1"/>
          </p:nvPr>
        </p:nvSpPr>
        <p:spPr>
          <a:xfrm>
            <a:off x="67554" y="305492"/>
            <a:ext cx="4024883" cy="6413359"/>
          </a:xfrm>
        </p:spPr>
        <p:txBody>
          <a:bodyPr>
            <a:normAutofit fontScale="85000" lnSpcReduction="20000"/>
          </a:bodyPr>
          <a:lstStyle/>
          <a:p>
            <a:r>
              <a:rPr lang="zh-CN" altLang="en-US" dirty="0"/>
              <a:t>产品与后续产品之间要有紧密连接，从而使得极小收益的初始购买为后续高收益产品或服务的重复购买创造可能</a:t>
            </a:r>
            <a:r>
              <a:rPr lang="zh-CN" altLang="en-US" dirty="0">
                <a:solidFill>
                  <a:srgbClr val="FF0000"/>
                </a:solidFill>
              </a:rPr>
              <a:t>（核心业务）</a:t>
            </a:r>
            <a:endParaRPr lang="en-US" altLang="zh-CN" dirty="0">
              <a:solidFill>
                <a:srgbClr val="FF0000"/>
              </a:solidFill>
            </a:endParaRPr>
          </a:p>
          <a:p>
            <a:endParaRPr lang="en-US" altLang="zh-CN" dirty="0"/>
          </a:p>
          <a:p>
            <a:r>
              <a:rPr lang="zh-CN" altLang="en-US" dirty="0"/>
              <a:t>关注后续产品交付，需要强大</a:t>
            </a:r>
            <a:r>
              <a:rPr lang="zh-CN" altLang="en-US" dirty="0">
                <a:solidFill>
                  <a:srgbClr val="FF0000"/>
                </a:solidFill>
              </a:rPr>
              <a:t>品牌（资源）</a:t>
            </a:r>
            <a:r>
              <a:rPr lang="zh-CN" altLang="en-US" dirty="0"/>
              <a:t>支撑</a:t>
            </a:r>
            <a:endParaRPr lang="en-US" altLang="zh-CN" dirty="0"/>
          </a:p>
          <a:p>
            <a:endParaRPr lang="en-US" altLang="zh-CN" dirty="0"/>
          </a:p>
          <a:p>
            <a:r>
              <a:rPr lang="zh-CN" altLang="en-US" dirty="0"/>
              <a:t>重要成本结构</a:t>
            </a:r>
            <a:endParaRPr lang="en-US" altLang="zh-CN" dirty="0"/>
          </a:p>
          <a:p>
            <a:pPr lvl="1"/>
            <a:r>
              <a:rPr lang="zh-CN" altLang="en-US" dirty="0"/>
              <a:t>初始产品补贴与后续产品的成本</a:t>
            </a:r>
            <a:endParaRPr lang="en-US" altLang="zh-CN" dirty="0"/>
          </a:p>
          <a:p>
            <a:endParaRPr lang="en-US" altLang="zh-CN" dirty="0"/>
          </a:p>
          <a:p>
            <a:r>
              <a:rPr lang="zh-CN" altLang="en-US" i="1" dirty="0"/>
              <a:t>慢慢融入平台与免费增值</a:t>
            </a:r>
            <a:endParaRPr lang="en-US" altLang="zh-CN" i="1" dirty="0"/>
          </a:p>
          <a:p>
            <a:pPr lvl="1"/>
            <a:r>
              <a:rPr lang="zh-CN" altLang="en-US" dirty="0"/>
              <a:t>新套餐体验</a:t>
            </a:r>
            <a:r>
              <a:rPr lang="en-US" altLang="zh-CN" dirty="0"/>
              <a:t>+</a:t>
            </a:r>
            <a:r>
              <a:rPr lang="zh-CN" altLang="en-US" dirty="0"/>
              <a:t>自动续费</a:t>
            </a:r>
            <a:endParaRPr lang="en-US" altLang="zh-CN" dirty="0"/>
          </a:p>
          <a:p>
            <a:pPr lvl="1"/>
            <a:r>
              <a:rPr lang="zh-CN" altLang="en-US" dirty="0"/>
              <a:t>各类社交裂变式促销（“盖楼”）</a:t>
            </a:r>
            <a:endParaRPr lang="en-US" altLang="zh-CN" dirty="0"/>
          </a:p>
          <a:p>
            <a:pPr lvl="1"/>
            <a:r>
              <a:rPr lang="zh-CN" altLang="en-US" dirty="0"/>
              <a:t>游戏本体</a:t>
            </a:r>
            <a:r>
              <a:rPr lang="en-US" altLang="zh-CN" dirty="0"/>
              <a:t>+DLC</a:t>
            </a:r>
            <a:r>
              <a:rPr lang="zh-CN" altLang="en-US" dirty="0"/>
              <a:t>或平衡性无关道具</a:t>
            </a:r>
            <a:endParaRPr lang="en-US" altLang="zh-CN" dirty="0"/>
          </a:p>
          <a:p>
            <a:pPr lvl="1"/>
            <a:r>
              <a:rPr lang="zh-CN" altLang="en-US" dirty="0"/>
              <a:t>“又肝又氪”的游戏营销活动</a:t>
            </a:r>
          </a:p>
        </p:txBody>
      </p:sp>
      <p:pic>
        <p:nvPicPr>
          <p:cNvPr id="4" name="图片 3">
            <a:extLst>
              <a:ext uri="{FF2B5EF4-FFF2-40B4-BE49-F238E27FC236}">
                <a16:creationId xmlns:a16="http://schemas.microsoft.com/office/drawing/2014/main" id="{C37A4DF7-3040-4CA4-8AAB-41D9840BBD35}"/>
              </a:ext>
            </a:extLst>
          </p:cNvPr>
          <p:cNvPicPr>
            <a:picLocks noChangeAspect="1"/>
          </p:cNvPicPr>
          <p:nvPr/>
        </p:nvPicPr>
        <p:blipFill>
          <a:blip r:embed="rId2"/>
          <a:stretch>
            <a:fillRect/>
          </a:stretch>
        </p:blipFill>
        <p:spPr>
          <a:xfrm>
            <a:off x="3922141" y="2305878"/>
            <a:ext cx="5154306" cy="3120887"/>
          </a:xfrm>
          <a:prstGeom prst="rect">
            <a:avLst/>
          </a:prstGeom>
        </p:spPr>
      </p:pic>
    </p:spTree>
    <p:extLst>
      <p:ext uri="{BB962C8B-B14F-4D97-AF65-F5344CB8AC3E}">
        <p14:creationId xmlns:p14="http://schemas.microsoft.com/office/powerpoint/2010/main" val="1524789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8ACDF4-6C5F-450C-82E8-EE389B01799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3FFD6FFE-C7ED-4E99-8084-084DE2E96324}"/>
              </a:ext>
            </a:extLst>
          </p:cNvPr>
          <p:cNvSpPr>
            <a:spLocks noGrp="1"/>
          </p:cNvSpPr>
          <p:nvPr>
            <p:ph idx="1"/>
          </p:nvPr>
        </p:nvSpPr>
        <p:spPr/>
        <p:txBody>
          <a:bodyPr/>
          <a:lstStyle/>
          <a:p>
            <a:endParaRPr lang="zh-CN" altLang="en-US"/>
          </a:p>
        </p:txBody>
      </p:sp>
      <p:pic>
        <p:nvPicPr>
          <p:cNvPr id="4" name="图片 3">
            <a:extLst>
              <a:ext uri="{FF2B5EF4-FFF2-40B4-BE49-F238E27FC236}">
                <a16:creationId xmlns:a16="http://schemas.microsoft.com/office/drawing/2014/main" id="{1831C994-5A63-4B87-AB20-10E95212BE25}"/>
              </a:ext>
            </a:extLst>
          </p:cNvPr>
          <p:cNvPicPr>
            <a:picLocks noChangeAspect="1"/>
          </p:cNvPicPr>
          <p:nvPr/>
        </p:nvPicPr>
        <p:blipFill>
          <a:blip r:embed="rId2"/>
          <a:stretch>
            <a:fillRect/>
          </a:stretch>
        </p:blipFill>
        <p:spPr>
          <a:xfrm>
            <a:off x="0" y="67011"/>
            <a:ext cx="9144000" cy="3247356"/>
          </a:xfrm>
          <a:prstGeom prst="rect">
            <a:avLst/>
          </a:prstGeom>
        </p:spPr>
      </p:pic>
      <p:pic>
        <p:nvPicPr>
          <p:cNvPr id="5" name="图片 4">
            <a:extLst>
              <a:ext uri="{FF2B5EF4-FFF2-40B4-BE49-F238E27FC236}">
                <a16:creationId xmlns:a16="http://schemas.microsoft.com/office/drawing/2014/main" id="{1BEA88FD-3E80-4239-A7C0-395A4B0D395B}"/>
              </a:ext>
            </a:extLst>
          </p:cNvPr>
          <p:cNvPicPr>
            <a:picLocks noChangeAspect="1"/>
          </p:cNvPicPr>
          <p:nvPr/>
        </p:nvPicPr>
        <p:blipFill>
          <a:blip r:embed="rId3"/>
          <a:stretch>
            <a:fillRect/>
          </a:stretch>
        </p:blipFill>
        <p:spPr>
          <a:xfrm>
            <a:off x="628650" y="3233401"/>
            <a:ext cx="7886700" cy="3557588"/>
          </a:xfrm>
          <a:prstGeom prst="rect">
            <a:avLst/>
          </a:prstGeom>
        </p:spPr>
      </p:pic>
      <p:pic>
        <p:nvPicPr>
          <p:cNvPr id="6" name="图片 5">
            <a:extLst>
              <a:ext uri="{FF2B5EF4-FFF2-40B4-BE49-F238E27FC236}">
                <a16:creationId xmlns:a16="http://schemas.microsoft.com/office/drawing/2014/main" id="{574E9798-C99A-49A7-98D0-82335CDD7804}"/>
              </a:ext>
            </a:extLst>
          </p:cNvPr>
          <p:cNvPicPr>
            <a:picLocks noChangeAspect="1"/>
          </p:cNvPicPr>
          <p:nvPr/>
        </p:nvPicPr>
        <p:blipFill>
          <a:blip r:embed="rId4"/>
          <a:stretch>
            <a:fillRect/>
          </a:stretch>
        </p:blipFill>
        <p:spPr>
          <a:xfrm>
            <a:off x="800100" y="580818"/>
            <a:ext cx="7543800" cy="3629025"/>
          </a:xfrm>
          <a:prstGeom prst="rect">
            <a:avLst/>
          </a:prstGeom>
        </p:spPr>
      </p:pic>
      <p:pic>
        <p:nvPicPr>
          <p:cNvPr id="7" name="图片 6">
            <a:extLst>
              <a:ext uri="{FF2B5EF4-FFF2-40B4-BE49-F238E27FC236}">
                <a16:creationId xmlns:a16="http://schemas.microsoft.com/office/drawing/2014/main" id="{5035F1E2-3783-4D40-803C-3F247DC3040F}"/>
              </a:ext>
            </a:extLst>
          </p:cNvPr>
          <p:cNvPicPr>
            <a:picLocks noChangeAspect="1"/>
          </p:cNvPicPr>
          <p:nvPr/>
        </p:nvPicPr>
        <p:blipFill>
          <a:blip r:embed="rId5"/>
          <a:stretch>
            <a:fillRect/>
          </a:stretch>
        </p:blipFill>
        <p:spPr>
          <a:xfrm>
            <a:off x="2247900" y="2760594"/>
            <a:ext cx="4648200" cy="2628900"/>
          </a:xfrm>
          <a:prstGeom prst="rect">
            <a:avLst/>
          </a:prstGeom>
        </p:spPr>
      </p:pic>
      <p:sp>
        <p:nvSpPr>
          <p:cNvPr id="8" name="矩形 7">
            <a:extLst>
              <a:ext uri="{FF2B5EF4-FFF2-40B4-BE49-F238E27FC236}">
                <a16:creationId xmlns:a16="http://schemas.microsoft.com/office/drawing/2014/main" id="{BE487F97-9137-4110-9EF8-860FDA159AA6}"/>
              </a:ext>
            </a:extLst>
          </p:cNvPr>
          <p:cNvSpPr/>
          <p:nvPr/>
        </p:nvSpPr>
        <p:spPr>
          <a:xfrm>
            <a:off x="4280141" y="5617619"/>
            <a:ext cx="4648200" cy="11733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“活动门票”式的促销：“最好”的促销活动</a:t>
            </a:r>
            <a:endParaRPr lang="en-US" altLang="zh-CN" dirty="0"/>
          </a:p>
          <a:p>
            <a:pPr marL="342900" indent="-342900" algn="ctr">
              <a:buAutoNum type="arabicPeriod"/>
            </a:pPr>
            <a:r>
              <a:rPr lang="zh-CN" altLang="en-US" dirty="0"/>
              <a:t>诱饵：低价的入场券与可获得的同等受益</a:t>
            </a:r>
            <a:endParaRPr lang="en-US" altLang="zh-CN" dirty="0"/>
          </a:p>
          <a:p>
            <a:pPr marL="342900" indent="-342900" algn="ctr">
              <a:buAutoNum type="arabicPeriod"/>
            </a:pPr>
            <a:r>
              <a:rPr lang="zh-CN" altLang="en-US" dirty="0"/>
              <a:t>陷阱：难以跟上的日常与付费赶进度</a:t>
            </a:r>
          </a:p>
        </p:txBody>
      </p:sp>
    </p:spTree>
    <p:extLst>
      <p:ext uri="{BB962C8B-B14F-4D97-AF65-F5344CB8AC3E}">
        <p14:creationId xmlns:p14="http://schemas.microsoft.com/office/powerpoint/2010/main" val="384019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down)">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C83729-017C-41D4-821B-2C96C450144C}"/>
              </a:ext>
            </a:extLst>
          </p:cNvPr>
          <p:cNvSpPr>
            <a:spLocks noGrp="1"/>
          </p:cNvSpPr>
          <p:nvPr>
            <p:ph type="title"/>
          </p:nvPr>
        </p:nvSpPr>
        <p:spPr>
          <a:xfrm>
            <a:off x="280781" y="196160"/>
            <a:ext cx="7886700" cy="907083"/>
          </a:xfrm>
        </p:spPr>
        <p:txBody>
          <a:bodyPr/>
          <a:lstStyle/>
          <a:p>
            <a:r>
              <a:rPr lang="zh-CN" altLang="en-US" b="1" dirty="0">
                <a:solidFill>
                  <a:srgbClr val="00B0F0"/>
                </a:solidFill>
              </a:rPr>
              <a:t>知乎</a:t>
            </a:r>
            <a:r>
              <a:rPr lang="zh-CN" altLang="en-US" dirty="0"/>
              <a:t>的“诱饵”与“陷阱”</a:t>
            </a:r>
          </a:p>
        </p:txBody>
      </p:sp>
      <p:sp>
        <p:nvSpPr>
          <p:cNvPr id="3" name="内容占位符 2">
            <a:extLst>
              <a:ext uri="{FF2B5EF4-FFF2-40B4-BE49-F238E27FC236}">
                <a16:creationId xmlns:a16="http://schemas.microsoft.com/office/drawing/2014/main" id="{8CA69449-C234-4A4E-8682-EBC3C8186AFE}"/>
              </a:ext>
            </a:extLst>
          </p:cNvPr>
          <p:cNvSpPr>
            <a:spLocks noGrp="1"/>
          </p:cNvSpPr>
          <p:nvPr>
            <p:ph idx="1"/>
          </p:nvPr>
        </p:nvSpPr>
        <p:spPr>
          <a:xfrm>
            <a:off x="0" y="1103242"/>
            <a:ext cx="9134060" cy="5558597"/>
          </a:xfrm>
        </p:spPr>
        <p:txBody>
          <a:bodyPr>
            <a:normAutofit fontScale="77500" lnSpcReduction="20000"/>
          </a:bodyPr>
          <a:lstStyle/>
          <a:p>
            <a:r>
              <a:rPr lang="en-US" altLang="zh-CN" dirty="0"/>
              <a:t>3.26</a:t>
            </a:r>
            <a:r>
              <a:rPr lang="zh-CN" altLang="en-US" dirty="0"/>
              <a:t>日知乎在纽交所上市</a:t>
            </a:r>
            <a:endParaRPr lang="en-US" altLang="zh-CN" dirty="0"/>
          </a:p>
          <a:p>
            <a:pPr lvl="1"/>
            <a:r>
              <a:rPr lang="zh-CN" altLang="en-US" dirty="0"/>
              <a:t>十年融资八轮，其中一轮有百度和快手领投，开盘暴跌</a:t>
            </a:r>
            <a:r>
              <a:rPr lang="en-US" altLang="zh-CN" dirty="0"/>
              <a:t>24%</a:t>
            </a:r>
          </a:p>
          <a:p>
            <a:pPr lvl="1"/>
            <a:r>
              <a:rPr lang="zh-CN" altLang="en-US" dirty="0"/>
              <a:t>月活：</a:t>
            </a:r>
            <a:r>
              <a:rPr lang="en-US" altLang="zh-CN" dirty="0"/>
              <a:t>B</a:t>
            </a:r>
            <a:r>
              <a:rPr lang="zh-CN" altLang="en-US" dirty="0"/>
              <a:t>站</a:t>
            </a:r>
            <a:r>
              <a:rPr lang="en-US" altLang="zh-CN" dirty="0"/>
              <a:t>1/3</a:t>
            </a:r>
            <a:r>
              <a:rPr lang="zh-CN" altLang="en-US" dirty="0"/>
              <a:t>，快手</a:t>
            </a:r>
            <a:r>
              <a:rPr lang="en-US" altLang="zh-CN" dirty="0"/>
              <a:t>1/7</a:t>
            </a:r>
            <a:r>
              <a:rPr lang="zh-CN" altLang="en-US" dirty="0"/>
              <a:t>；收入：</a:t>
            </a:r>
            <a:r>
              <a:rPr lang="en-US" altLang="zh-CN" dirty="0"/>
              <a:t>B</a:t>
            </a:r>
            <a:r>
              <a:rPr lang="zh-CN" altLang="en-US" dirty="0"/>
              <a:t>站</a:t>
            </a:r>
            <a:r>
              <a:rPr lang="en-US" altLang="zh-CN" dirty="0"/>
              <a:t>1/7</a:t>
            </a:r>
            <a:r>
              <a:rPr lang="zh-CN" altLang="en-US" dirty="0"/>
              <a:t>，快手</a:t>
            </a:r>
            <a:r>
              <a:rPr lang="en-US" altLang="zh-CN" dirty="0"/>
              <a:t>1/20</a:t>
            </a:r>
            <a:r>
              <a:rPr lang="zh-CN" altLang="en-US" dirty="0"/>
              <a:t>；用户全生命周期价值约为其它平台</a:t>
            </a:r>
            <a:r>
              <a:rPr lang="en-US" altLang="zh-CN" dirty="0"/>
              <a:t>1/5</a:t>
            </a:r>
            <a:r>
              <a:rPr lang="zh-CN" altLang="en-US" dirty="0"/>
              <a:t>，付费意愿低</a:t>
            </a:r>
            <a:r>
              <a:rPr lang="en-US" altLang="zh-CN" dirty="0"/>
              <a:t>3</a:t>
            </a:r>
            <a:r>
              <a:rPr lang="zh-CN" altLang="en-US" dirty="0"/>
              <a:t>倍</a:t>
            </a:r>
            <a:endParaRPr lang="en-US" altLang="zh-CN" dirty="0"/>
          </a:p>
          <a:p>
            <a:endParaRPr lang="en-US" altLang="zh-CN" sz="1000" dirty="0"/>
          </a:p>
          <a:p>
            <a:r>
              <a:rPr lang="zh-CN" altLang="en-US" dirty="0"/>
              <a:t>诱饵：精英“俱乐部”时期的优质回答</a:t>
            </a:r>
            <a:endParaRPr lang="en-US" altLang="zh-CN" dirty="0"/>
          </a:p>
          <a:p>
            <a:pPr lvl="1"/>
            <a:r>
              <a:rPr lang="zh-CN" altLang="en-US" dirty="0"/>
              <a:t>封闭邀请制使得答主从“自我实现”角度产生高质量答案，</a:t>
            </a:r>
            <a:r>
              <a:rPr lang="zh-CN" altLang="en-US" b="1" dirty="0"/>
              <a:t>并沉淀为平台引流的“诱饵”（搜索引擎的高权重、用户的口碑）</a:t>
            </a:r>
            <a:endParaRPr lang="en-US" altLang="zh-CN" b="1" dirty="0"/>
          </a:p>
          <a:p>
            <a:pPr lvl="1"/>
            <a:r>
              <a:rPr lang="zh-CN" altLang="en-US" dirty="0"/>
              <a:t>“俱乐部”形式商业价值有限（</a:t>
            </a:r>
            <a:r>
              <a:rPr lang="en-US" altLang="zh-CN" dirty="0"/>
              <a:t>wiki</a:t>
            </a:r>
            <a:r>
              <a:rPr lang="zh-CN" altLang="en-US" dirty="0"/>
              <a:t>），不成功的商业化转型导致早期精英流失；</a:t>
            </a:r>
            <a:r>
              <a:rPr lang="zh-CN" altLang="en-US" b="1" dirty="0"/>
              <a:t>问答制的概括性不利于专业内容持续输出</a:t>
            </a:r>
            <a:endParaRPr lang="en-US" altLang="zh-CN" b="1" dirty="0"/>
          </a:p>
          <a:p>
            <a:endParaRPr lang="en-US" altLang="zh-CN" sz="1000" dirty="0"/>
          </a:p>
          <a:p>
            <a:r>
              <a:rPr lang="zh-CN" altLang="en-US" dirty="0"/>
              <a:t>陷阱：营销“圣地”、贩卖焦虑、对抗、装</a:t>
            </a:r>
            <a:r>
              <a:rPr lang="en-US" altLang="zh-CN" dirty="0"/>
              <a:t>X</a:t>
            </a:r>
            <a:r>
              <a:rPr lang="zh-CN" altLang="en-US" dirty="0"/>
              <a:t>情绪、平台“分享现编的故事”</a:t>
            </a:r>
            <a:endParaRPr lang="en-US" altLang="zh-CN" dirty="0"/>
          </a:p>
          <a:p>
            <a:pPr lvl="1"/>
            <a:r>
              <a:rPr lang="en-US" altLang="zh-CN" dirty="0"/>
              <a:t>《</a:t>
            </a:r>
            <a:r>
              <a:rPr lang="zh-CN" altLang="en-US" dirty="0"/>
              <a:t>知乎</a:t>
            </a:r>
            <a:r>
              <a:rPr lang="zh-CN" altLang="en-US" b="1" dirty="0"/>
              <a:t>“知</a:t>
            </a:r>
            <a:r>
              <a:rPr lang="en-US" altLang="zh-CN" b="1" dirty="0"/>
              <a:t>+”</a:t>
            </a:r>
            <a:r>
              <a:rPr lang="zh-CN" altLang="en-US" dirty="0"/>
              <a:t>投放</a:t>
            </a:r>
            <a:r>
              <a:rPr lang="en-US" altLang="zh-CN" dirty="0"/>
              <a:t>300</a:t>
            </a:r>
            <a:r>
              <a:rPr lang="zh-CN" altLang="en-US" dirty="0"/>
              <a:t>万，半年回本的经验分享</a:t>
            </a:r>
            <a:r>
              <a:rPr lang="en-US" altLang="zh-CN" dirty="0"/>
              <a:t>》</a:t>
            </a:r>
          </a:p>
          <a:p>
            <a:pPr lvl="1"/>
            <a:r>
              <a:rPr lang="zh-CN" altLang="en-US" dirty="0"/>
              <a:t>没有规律的禁言删帖、从情感区开始的故事化、“拉高”全网平均学历与收入</a:t>
            </a:r>
            <a:endParaRPr lang="en-US" altLang="zh-CN" dirty="0"/>
          </a:p>
          <a:p>
            <a:pPr lvl="2"/>
            <a:r>
              <a:rPr lang="zh-CN" altLang="en-US" b="1" dirty="0"/>
              <a:t>“陷阱”：拉抬大学生焦虑感 </a:t>
            </a:r>
            <a:r>
              <a:rPr lang="en-US" altLang="zh-CN" dirty="0"/>
              <a:t>– </a:t>
            </a:r>
            <a:r>
              <a:rPr lang="zh-CN" altLang="en-US" dirty="0"/>
              <a:t>知乎吵架新纪录：自称大一新生的匿名用户关于彩礼的回答：“不给” </a:t>
            </a:r>
            <a:r>
              <a:rPr lang="en-US" altLang="zh-CN" dirty="0"/>
              <a:t>– 1w+</a:t>
            </a:r>
            <a:r>
              <a:rPr lang="zh-CN" altLang="en-US" dirty="0"/>
              <a:t>评论，“爱看看不看</a:t>
            </a:r>
            <a:r>
              <a:rPr lang="en-US" altLang="zh-CN" dirty="0"/>
              <a:t>g</a:t>
            </a:r>
            <a:r>
              <a:rPr lang="zh-CN" altLang="en-US" dirty="0"/>
              <a:t>” </a:t>
            </a:r>
            <a:r>
              <a:rPr lang="en-US" altLang="zh-CN" dirty="0"/>
              <a:t>– 1w+</a:t>
            </a:r>
            <a:r>
              <a:rPr lang="zh-CN" altLang="en-US" dirty="0"/>
              <a:t>评论，凑热闹 </a:t>
            </a:r>
            <a:r>
              <a:rPr lang="en-US" altLang="zh-CN" dirty="0"/>
              <a:t>– </a:t>
            </a:r>
            <a:r>
              <a:rPr lang="zh-CN" altLang="en-US" dirty="0"/>
              <a:t>飙升至</a:t>
            </a:r>
            <a:r>
              <a:rPr lang="en-US" altLang="zh-CN" dirty="0"/>
              <a:t>5w+</a:t>
            </a:r>
            <a:r>
              <a:rPr lang="zh-CN" altLang="en-US" dirty="0"/>
              <a:t>评论</a:t>
            </a:r>
            <a:endParaRPr lang="en-US" altLang="zh-CN" dirty="0"/>
          </a:p>
          <a:p>
            <a:pPr lvl="1"/>
            <a:r>
              <a:rPr lang="zh-CN" altLang="en-US" b="1" dirty="0"/>
              <a:t>盐选会员</a:t>
            </a:r>
            <a:r>
              <a:rPr lang="en-US" altLang="zh-CN" b="1" dirty="0"/>
              <a:t>Top 20</a:t>
            </a:r>
            <a:r>
              <a:rPr lang="zh-CN" altLang="en-US" b="1" dirty="0"/>
              <a:t>中</a:t>
            </a:r>
            <a:r>
              <a:rPr lang="en-US" altLang="zh-CN" b="1" dirty="0"/>
              <a:t>17</a:t>
            </a:r>
            <a:r>
              <a:rPr lang="zh-CN" altLang="en-US" b="1" dirty="0"/>
              <a:t>个为（虚构）故事</a:t>
            </a:r>
            <a:r>
              <a:rPr lang="zh-CN" altLang="en-US" dirty="0"/>
              <a:t>、</a:t>
            </a:r>
            <a:r>
              <a:rPr lang="zh-CN" altLang="en-US" dirty="0">
                <a:solidFill>
                  <a:srgbClr val="FF0000"/>
                </a:solidFill>
              </a:rPr>
              <a:t>“为什么说女性非常理性是很可怕的？”</a:t>
            </a:r>
            <a:r>
              <a:rPr lang="zh-CN" altLang="en-US" dirty="0"/>
              <a:t>的</a:t>
            </a:r>
            <a:r>
              <a:rPr lang="en-US" altLang="zh-CN" dirty="0"/>
              <a:t>1.2w</a:t>
            </a:r>
            <a:r>
              <a:rPr lang="zh-CN" altLang="en-US" dirty="0"/>
              <a:t>赞回答来自于</a:t>
            </a:r>
            <a:r>
              <a:rPr lang="zh-CN" altLang="en-US" b="1" dirty="0">
                <a:solidFill>
                  <a:srgbClr val="FF0000"/>
                </a:solidFill>
              </a:rPr>
              <a:t>盐选专栏”情难比金坚：谈钱伤感情的虐心故事“，全部看完需</a:t>
            </a:r>
            <a:r>
              <a:rPr lang="en-US" altLang="zh-CN" b="1" dirty="0">
                <a:solidFill>
                  <a:srgbClr val="FF0000"/>
                </a:solidFill>
              </a:rPr>
              <a:t>20</a:t>
            </a:r>
            <a:r>
              <a:rPr lang="zh-CN" altLang="en-US" b="1" dirty="0">
                <a:solidFill>
                  <a:srgbClr val="FF0000"/>
                </a:solidFill>
              </a:rPr>
              <a:t>元（</a:t>
            </a:r>
            <a:r>
              <a:rPr lang="zh-CN" altLang="en-US" dirty="0">
                <a:solidFill>
                  <a:srgbClr val="FF0000"/>
                </a:solidFill>
              </a:rPr>
              <a:t>或开通盐选</a:t>
            </a:r>
            <a:r>
              <a:rPr lang="zh-CN" altLang="en-US" b="1" dirty="0">
                <a:solidFill>
                  <a:srgbClr val="FF0000"/>
                </a:solidFill>
              </a:rPr>
              <a:t>）</a:t>
            </a:r>
            <a:r>
              <a:rPr lang="zh-CN" altLang="en-US" dirty="0">
                <a:solidFill>
                  <a:srgbClr val="FF0000"/>
                </a:solidFill>
              </a:rPr>
              <a:t>、平台签约制作</a:t>
            </a:r>
            <a:r>
              <a:rPr lang="zh-CN" altLang="en-US" b="1" dirty="0">
                <a:solidFill>
                  <a:srgbClr val="FF0000"/>
                </a:solidFill>
              </a:rPr>
              <a:t>短内容、微短剧（✔？）</a:t>
            </a:r>
            <a:endParaRPr lang="en-US" altLang="zh-CN" b="1" dirty="0">
              <a:solidFill>
                <a:srgbClr val="FF0000"/>
              </a:solidFill>
            </a:endParaRPr>
          </a:p>
          <a:p>
            <a:pPr lvl="1"/>
            <a:r>
              <a:rPr lang="zh-CN" altLang="en-US" dirty="0"/>
              <a:t>知乎视频化：“在知乎看</a:t>
            </a:r>
            <a:r>
              <a:rPr lang="en-US" altLang="zh-CN" dirty="0"/>
              <a:t>B</a:t>
            </a:r>
            <a:r>
              <a:rPr lang="zh-CN" altLang="en-US" dirty="0"/>
              <a:t>站快手抖音视频”、</a:t>
            </a:r>
            <a:r>
              <a:rPr lang="zh-CN" altLang="en-US" b="1" dirty="0"/>
              <a:t>“视频知乎看起来像</a:t>
            </a:r>
            <a:r>
              <a:rPr lang="en-US" altLang="zh-CN" b="1" dirty="0"/>
              <a:t>B</a:t>
            </a:r>
            <a:r>
              <a:rPr lang="zh-CN" altLang="en-US" b="1" dirty="0"/>
              <a:t>站知识区”</a:t>
            </a:r>
            <a:r>
              <a:rPr lang="zh-CN" altLang="en-US" dirty="0"/>
              <a:t>、安森垚与半佛仙人：从知乎到</a:t>
            </a:r>
            <a:r>
              <a:rPr lang="en-US" altLang="zh-CN" dirty="0"/>
              <a:t>B</a:t>
            </a:r>
            <a:r>
              <a:rPr lang="zh-CN" altLang="en-US" dirty="0"/>
              <a:t>站</a:t>
            </a:r>
            <a:endParaRPr lang="en-US" altLang="zh-CN" dirty="0"/>
          </a:p>
          <a:p>
            <a:pPr lvl="1"/>
            <a:r>
              <a:rPr lang="zh-CN" altLang="en-US" dirty="0"/>
              <a:t>好物推荐、知乎知物：用</a:t>
            </a:r>
            <a:r>
              <a:rPr lang="en-US" altLang="zh-CN" dirty="0"/>
              <a:t>α</a:t>
            </a:r>
            <a:r>
              <a:rPr lang="zh-CN" altLang="en-US" dirty="0"/>
              <a:t>、</a:t>
            </a:r>
            <a:r>
              <a:rPr lang="en-US" altLang="zh-CN" dirty="0"/>
              <a:t>β</a:t>
            </a:r>
            <a:r>
              <a:rPr lang="zh-CN" altLang="en-US" dirty="0"/>
              <a:t>、</a:t>
            </a:r>
            <a:r>
              <a:rPr lang="en-US" altLang="zh-CN" dirty="0"/>
              <a:t>γ</a:t>
            </a:r>
            <a:r>
              <a:rPr lang="zh-CN" altLang="en-US"/>
              <a:t>标记的三款挂耳咖啡，定制月饼与喷射战士</a:t>
            </a:r>
            <a:endParaRPr lang="zh-CN" altLang="en-US" dirty="0"/>
          </a:p>
        </p:txBody>
      </p:sp>
      <p:pic>
        <p:nvPicPr>
          <p:cNvPr id="4" name="图片 3">
            <a:extLst>
              <a:ext uri="{FF2B5EF4-FFF2-40B4-BE49-F238E27FC236}">
                <a16:creationId xmlns:a16="http://schemas.microsoft.com/office/drawing/2014/main" id="{CDCD2C3C-E6B3-4F86-9586-466BB16BADB9}"/>
              </a:ext>
            </a:extLst>
          </p:cNvPr>
          <p:cNvPicPr>
            <a:picLocks noChangeAspect="1"/>
          </p:cNvPicPr>
          <p:nvPr/>
        </p:nvPicPr>
        <p:blipFill>
          <a:blip r:embed="rId2"/>
          <a:stretch>
            <a:fillRect/>
          </a:stretch>
        </p:blipFill>
        <p:spPr>
          <a:xfrm>
            <a:off x="6639318" y="0"/>
            <a:ext cx="2494741" cy="5169159"/>
          </a:xfrm>
          <a:prstGeom prst="rect">
            <a:avLst/>
          </a:prstGeom>
        </p:spPr>
      </p:pic>
    </p:spTree>
    <p:extLst>
      <p:ext uri="{BB962C8B-B14F-4D97-AF65-F5344CB8AC3E}">
        <p14:creationId xmlns:p14="http://schemas.microsoft.com/office/powerpoint/2010/main" val="1225397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 calcmode="lin" valueType="num">
                                      <p:cBhvr additive="base">
                                        <p:cTn id="2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 calcmode="lin" valueType="num">
                                      <p:cBhvr additive="base">
                                        <p:cTn id="3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8" end="8"/>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 calcmode="lin" valueType="num">
                                      <p:cBhvr additive="base">
                                        <p:cTn id="3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9" end="9"/>
                                            </p:txEl>
                                          </p:spTgt>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 calcmode="lin" valueType="num">
                                      <p:cBhvr additive="base">
                                        <p:cTn id="4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anim calcmode="lin" valueType="num">
                                      <p:cBhvr additive="base">
                                        <p:cTn id="47"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11" end="11"/>
                                            </p:txEl>
                                          </p:spTgt>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anim calcmode="lin" valueType="num">
                                      <p:cBhvr additive="base">
                                        <p:cTn id="51"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
                                            <p:txEl>
                                              <p:pRg st="12" end="12"/>
                                            </p:txEl>
                                          </p:spTgt>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3">
                                            <p:txEl>
                                              <p:pRg st="13" end="13"/>
                                            </p:txEl>
                                          </p:spTgt>
                                        </p:tgtEl>
                                        <p:attrNameLst>
                                          <p:attrName>style.visibility</p:attrName>
                                        </p:attrNameLst>
                                      </p:cBhvr>
                                      <p:to>
                                        <p:strVal val="visible"/>
                                      </p:to>
                                    </p:set>
                                    <p:anim calcmode="lin" valueType="num">
                                      <p:cBhvr additive="base">
                                        <p:cTn id="55"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3" end="13"/>
                                            </p:txEl>
                                          </p:spTgt>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3">
                                            <p:txEl>
                                              <p:pRg st="14" end="14"/>
                                            </p:txEl>
                                          </p:spTgt>
                                        </p:tgtEl>
                                        <p:attrNameLst>
                                          <p:attrName>style.visibility</p:attrName>
                                        </p:attrNameLst>
                                      </p:cBhvr>
                                      <p:to>
                                        <p:strVal val="visible"/>
                                      </p:to>
                                    </p:set>
                                    <p:anim calcmode="lin" valueType="num">
                                      <p:cBhvr additive="base">
                                        <p:cTn id="59"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4"/>
                                        </p:tgtEl>
                                        <p:attrNameLst>
                                          <p:attrName>style.visibility</p:attrName>
                                        </p:attrNameLst>
                                      </p:cBhvr>
                                      <p:to>
                                        <p:strVal val="visible"/>
                                      </p:to>
                                    </p:set>
                                    <p:anim calcmode="lin" valueType="num">
                                      <p:cBhvr additive="base">
                                        <p:cTn id="65" dur="500" fill="hold"/>
                                        <p:tgtEl>
                                          <p:spTgt spid="4"/>
                                        </p:tgtEl>
                                        <p:attrNameLst>
                                          <p:attrName>ppt_x</p:attrName>
                                        </p:attrNameLst>
                                      </p:cBhvr>
                                      <p:tavLst>
                                        <p:tav tm="0">
                                          <p:val>
                                            <p:strVal val="#ppt_x"/>
                                          </p:val>
                                        </p:tav>
                                        <p:tav tm="100000">
                                          <p:val>
                                            <p:strVal val="#ppt_x"/>
                                          </p:val>
                                        </p:tav>
                                      </p:tavLst>
                                    </p:anim>
                                    <p:anim calcmode="lin" valueType="num">
                                      <p:cBhvr additive="base">
                                        <p:cTn id="6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AB4F9A-2CB4-4A3D-A503-A9D32A583E98}"/>
              </a:ext>
            </a:extLst>
          </p:cNvPr>
          <p:cNvSpPr>
            <a:spLocks noGrp="1"/>
          </p:cNvSpPr>
          <p:nvPr>
            <p:ph type="title"/>
          </p:nvPr>
        </p:nvSpPr>
        <p:spPr>
          <a:xfrm>
            <a:off x="208722" y="365127"/>
            <a:ext cx="8567530" cy="867326"/>
          </a:xfrm>
        </p:spPr>
        <p:txBody>
          <a:bodyPr>
            <a:normAutofit fontScale="90000"/>
          </a:bodyPr>
          <a:lstStyle/>
          <a:p>
            <a:r>
              <a:rPr lang="zh-CN" altLang="en-US" dirty="0"/>
              <a:t>后续预告：大平台笼罩下如何发掘创新创业机遇？</a:t>
            </a:r>
          </a:p>
        </p:txBody>
      </p:sp>
      <p:sp>
        <p:nvSpPr>
          <p:cNvPr id="3" name="内容占位符 2">
            <a:extLst>
              <a:ext uri="{FF2B5EF4-FFF2-40B4-BE49-F238E27FC236}">
                <a16:creationId xmlns:a16="http://schemas.microsoft.com/office/drawing/2014/main" id="{C5A83788-4D4D-4AAF-9730-DE7D4FA0DE71}"/>
              </a:ext>
            </a:extLst>
          </p:cNvPr>
          <p:cNvSpPr>
            <a:spLocks noGrp="1"/>
          </p:cNvSpPr>
          <p:nvPr>
            <p:ph idx="1"/>
          </p:nvPr>
        </p:nvSpPr>
        <p:spPr>
          <a:xfrm>
            <a:off x="-2" y="1311964"/>
            <a:ext cx="5572539" cy="5456583"/>
          </a:xfrm>
        </p:spPr>
        <p:txBody>
          <a:bodyPr>
            <a:normAutofit/>
          </a:bodyPr>
          <a:lstStyle/>
          <a:p>
            <a:r>
              <a:rPr lang="en-US" altLang="zh-CN" sz="2400" dirty="0"/>
              <a:t>BATJ</a:t>
            </a:r>
            <a:r>
              <a:rPr lang="zh-CN" altLang="en-US" sz="2400" dirty="0"/>
              <a:t>，</a:t>
            </a:r>
            <a:r>
              <a:rPr lang="en-US" altLang="zh-CN" sz="2400" dirty="0"/>
              <a:t>TMDP</a:t>
            </a:r>
            <a:r>
              <a:rPr lang="zh-CN" altLang="en-US" sz="2400" dirty="0"/>
              <a:t>为代表的各领域平台的壮大成熟增大了后续的创新创业的难度</a:t>
            </a:r>
            <a:endParaRPr lang="en-US" altLang="zh-CN" sz="2400" dirty="0"/>
          </a:p>
          <a:p>
            <a:pPr lvl="1"/>
            <a:r>
              <a:rPr lang="zh-CN" altLang="en-US" sz="2000" dirty="0"/>
              <a:t>平台导流、补贴、跟进</a:t>
            </a:r>
            <a:endParaRPr lang="en-US" altLang="zh-CN" sz="2000" dirty="0"/>
          </a:p>
          <a:p>
            <a:pPr lvl="2"/>
            <a:r>
              <a:rPr lang="zh-CN" altLang="en-US" sz="1800" dirty="0"/>
              <a:t>以及属于先发者的额外技术、资金、社会关系优势</a:t>
            </a:r>
            <a:endParaRPr lang="en-US" altLang="zh-CN" sz="1800" dirty="0"/>
          </a:p>
          <a:p>
            <a:endParaRPr lang="en-US" altLang="zh-CN" sz="400" dirty="0"/>
          </a:p>
          <a:p>
            <a:r>
              <a:rPr lang="zh-CN" altLang="en-US" sz="2400" dirty="0"/>
              <a:t>机遇何在？</a:t>
            </a:r>
            <a:endParaRPr lang="en-US" altLang="zh-CN" sz="2400" dirty="0"/>
          </a:p>
          <a:p>
            <a:pPr lvl="1"/>
            <a:r>
              <a:rPr lang="zh-CN" altLang="en-US" sz="2000" dirty="0"/>
              <a:t>颠覆性的技术升级</a:t>
            </a:r>
            <a:endParaRPr lang="en-US" altLang="zh-CN" sz="2000" dirty="0"/>
          </a:p>
          <a:p>
            <a:pPr lvl="2"/>
            <a:r>
              <a:rPr lang="en-US" altLang="zh-CN" sz="1800" dirty="0"/>
              <a:t>5g</a:t>
            </a:r>
            <a:r>
              <a:rPr lang="zh-CN" altLang="en-US" sz="1800" dirty="0"/>
              <a:t>（菊厂</a:t>
            </a:r>
            <a:r>
              <a:rPr lang="en-US" altLang="zh-CN" sz="1800" dirty="0"/>
              <a:t>To B</a:t>
            </a:r>
            <a:r>
              <a:rPr lang="zh-CN" altLang="en-US" sz="1800" dirty="0"/>
              <a:t>项目过万，一半在中国）</a:t>
            </a:r>
            <a:endParaRPr lang="en-US" altLang="zh-CN" sz="1800" dirty="0"/>
          </a:p>
          <a:p>
            <a:pPr lvl="1"/>
            <a:r>
              <a:rPr lang="zh-CN" altLang="en-US" sz="2000" dirty="0"/>
              <a:t>更多赛道（领域）的开拓</a:t>
            </a:r>
            <a:endParaRPr lang="en-US" altLang="zh-CN" sz="2000" dirty="0"/>
          </a:p>
          <a:p>
            <a:pPr lvl="2"/>
            <a:r>
              <a:rPr lang="zh-CN" altLang="en-US" sz="1800" dirty="0"/>
              <a:t>对传统领域的“降维”，次世代人群的消费习惯更迭</a:t>
            </a:r>
            <a:endParaRPr lang="en-US" altLang="zh-CN" sz="1800" dirty="0"/>
          </a:p>
          <a:p>
            <a:pPr lvl="1"/>
            <a:r>
              <a:rPr lang="zh-CN" altLang="en-US" sz="2000" b="1" dirty="0"/>
              <a:t>极致的客户细分（更好的满足需要）</a:t>
            </a:r>
            <a:endParaRPr lang="en-US" altLang="zh-CN" sz="2000" b="1" dirty="0"/>
          </a:p>
          <a:p>
            <a:pPr lvl="2"/>
            <a:r>
              <a:rPr lang="zh-CN" altLang="en-US" sz="1800" b="1" dirty="0"/>
              <a:t>支撑原理：长尾商业模式</a:t>
            </a:r>
            <a:endParaRPr lang="en-US" altLang="zh-CN" sz="1800" b="1" dirty="0"/>
          </a:p>
          <a:p>
            <a:pPr lvl="3"/>
            <a:r>
              <a:rPr lang="zh-CN" altLang="en-US" b="1" dirty="0">
                <a:solidFill>
                  <a:srgbClr val="FF0000"/>
                </a:solidFill>
              </a:rPr>
              <a:t>长尾需要：独特主张以打动人心</a:t>
            </a:r>
          </a:p>
        </p:txBody>
      </p:sp>
      <p:pic>
        <p:nvPicPr>
          <p:cNvPr id="4" name="图片 3">
            <a:extLst>
              <a:ext uri="{FF2B5EF4-FFF2-40B4-BE49-F238E27FC236}">
                <a16:creationId xmlns:a16="http://schemas.microsoft.com/office/drawing/2014/main" id="{7C261041-B654-485E-906F-595CD7C6967C}"/>
              </a:ext>
            </a:extLst>
          </p:cNvPr>
          <p:cNvPicPr>
            <a:picLocks noChangeAspect="1"/>
          </p:cNvPicPr>
          <p:nvPr/>
        </p:nvPicPr>
        <p:blipFill>
          <a:blip r:embed="rId2"/>
          <a:stretch>
            <a:fillRect/>
          </a:stretch>
        </p:blipFill>
        <p:spPr>
          <a:xfrm>
            <a:off x="5572538" y="1831845"/>
            <a:ext cx="3571462" cy="3443061"/>
          </a:xfrm>
          <a:prstGeom prst="rect">
            <a:avLst/>
          </a:prstGeom>
        </p:spPr>
      </p:pic>
    </p:spTree>
    <p:extLst>
      <p:ext uri="{BB962C8B-B14F-4D97-AF65-F5344CB8AC3E}">
        <p14:creationId xmlns:p14="http://schemas.microsoft.com/office/powerpoint/2010/main" val="13582430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AF21B3-FD81-4941-A6C5-2E178A114EE3}"/>
              </a:ext>
            </a:extLst>
          </p:cNvPr>
          <p:cNvSpPr>
            <a:spLocks noGrp="1"/>
          </p:cNvSpPr>
          <p:nvPr>
            <p:ph type="title"/>
          </p:nvPr>
        </p:nvSpPr>
        <p:spPr/>
        <p:txBody>
          <a:bodyPr/>
          <a:lstStyle/>
          <a:p>
            <a:r>
              <a:rPr lang="zh-CN" altLang="en-US" dirty="0"/>
              <a:t>复习 </a:t>
            </a:r>
            <a:r>
              <a:rPr lang="en-US" altLang="zh-CN" dirty="0"/>
              <a:t>- </a:t>
            </a:r>
            <a:r>
              <a:rPr lang="zh-CN" altLang="en-US" dirty="0"/>
              <a:t>免费的商业模式：其它方面补贴免费产品</a:t>
            </a:r>
          </a:p>
        </p:txBody>
      </p:sp>
      <p:sp>
        <p:nvSpPr>
          <p:cNvPr id="3" name="内容占位符 2">
            <a:extLst>
              <a:ext uri="{FF2B5EF4-FFF2-40B4-BE49-F238E27FC236}">
                <a16:creationId xmlns:a16="http://schemas.microsoft.com/office/drawing/2014/main" id="{8B260F60-2C08-4256-8CF4-2DF77931C6D2}"/>
              </a:ext>
            </a:extLst>
          </p:cNvPr>
          <p:cNvSpPr>
            <a:spLocks noGrp="1"/>
          </p:cNvSpPr>
          <p:nvPr>
            <p:ph idx="1"/>
          </p:nvPr>
        </p:nvSpPr>
        <p:spPr>
          <a:xfrm>
            <a:off x="119270" y="1978924"/>
            <a:ext cx="8905460" cy="4650476"/>
          </a:xfrm>
        </p:spPr>
        <p:txBody>
          <a:bodyPr>
            <a:normAutofit lnSpcReduction="10000"/>
          </a:bodyPr>
          <a:lstStyle/>
          <a:p>
            <a:r>
              <a:rPr lang="zh-CN" altLang="en-US" dirty="0"/>
              <a:t>至少有一个关键的客户群体可以持续免费地享受服务</a:t>
            </a:r>
            <a:endParaRPr lang="en-US" altLang="zh-CN" dirty="0"/>
          </a:p>
          <a:p>
            <a:pPr lvl="1"/>
            <a:r>
              <a:rPr lang="zh-CN" altLang="en-US" dirty="0"/>
              <a:t>不付费客户所得到的财务支持来自于另一个客户群体</a:t>
            </a:r>
            <a:endParaRPr lang="en-US" altLang="zh-CN" dirty="0"/>
          </a:p>
          <a:p>
            <a:pPr lvl="1"/>
            <a:r>
              <a:rPr lang="zh-CN" altLang="en-US" dirty="0"/>
              <a:t>对价格为</a:t>
            </a:r>
            <a:r>
              <a:rPr lang="en-US" altLang="zh-CN" dirty="0"/>
              <a:t>0</a:t>
            </a:r>
            <a:r>
              <a:rPr lang="zh-CN" altLang="en-US" dirty="0"/>
              <a:t>的商品的需求要数倍于定价为</a:t>
            </a:r>
            <a:r>
              <a:rPr lang="en-US" altLang="zh-CN" dirty="0"/>
              <a:t>1</a:t>
            </a:r>
            <a:r>
              <a:rPr lang="zh-CN" altLang="en-US" dirty="0"/>
              <a:t>分钱或更高的商品</a:t>
            </a:r>
            <a:endParaRPr lang="en-US" altLang="zh-CN" dirty="0"/>
          </a:p>
          <a:p>
            <a:pPr lvl="2"/>
            <a:r>
              <a:rPr lang="zh-CN" altLang="en-US" dirty="0"/>
              <a:t>数字产品与服务的复制传播成本接近于</a:t>
            </a:r>
            <a:r>
              <a:rPr lang="en-US" altLang="zh-CN" dirty="0"/>
              <a:t>0</a:t>
            </a:r>
            <a:r>
              <a:rPr lang="zh-CN" altLang="en-US" dirty="0"/>
              <a:t>（海量用户下边界成本也趋向于</a:t>
            </a:r>
            <a:r>
              <a:rPr lang="en-US" altLang="zh-CN" dirty="0"/>
              <a:t>0</a:t>
            </a:r>
            <a:r>
              <a:rPr lang="zh-CN" altLang="en-US" dirty="0"/>
              <a:t>）</a:t>
            </a:r>
            <a:endParaRPr lang="en-US" altLang="zh-CN" dirty="0"/>
          </a:p>
          <a:p>
            <a:endParaRPr lang="en-US" altLang="zh-CN" dirty="0"/>
          </a:p>
          <a:p>
            <a:r>
              <a:rPr lang="zh-CN" altLang="en-US" dirty="0"/>
              <a:t>三种可行的免费商业模式</a:t>
            </a:r>
            <a:endParaRPr lang="en-US" altLang="zh-CN" dirty="0"/>
          </a:p>
          <a:p>
            <a:pPr lvl="1"/>
            <a:r>
              <a:rPr lang="zh-CN" altLang="en-US" i="1" dirty="0"/>
              <a:t>共同点：至少一个群体将得到免费的商品</a:t>
            </a:r>
            <a:endParaRPr lang="en-US" altLang="zh-CN" i="1" dirty="0"/>
          </a:p>
          <a:p>
            <a:pPr lvl="1"/>
            <a:r>
              <a:rPr lang="zh-CN" altLang="en-US" dirty="0"/>
              <a:t>广告模式：基于多边平台的免费商品</a:t>
            </a:r>
            <a:endParaRPr lang="en-US" altLang="zh-CN" dirty="0"/>
          </a:p>
          <a:p>
            <a:pPr lvl="1"/>
            <a:r>
              <a:rPr lang="zh-CN" altLang="en-US" dirty="0"/>
              <a:t>免费增值：免费的基本服务，可选的增值服务</a:t>
            </a:r>
            <a:endParaRPr lang="en-US" altLang="zh-CN" dirty="0"/>
          </a:p>
          <a:p>
            <a:pPr lvl="1"/>
            <a:r>
              <a:rPr lang="zh-CN" altLang="en-US" dirty="0"/>
              <a:t>诱饵</a:t>
            </a:r>
            <a:r>
              <a:rPr lang="en-US" altLang="zh-CN" dirty="0"/>
              <a:t>&amp;</a:t>
            </a:r>
            <a:r>
              <a:rPr lang="zh-CN" altLang="en-US" dirty="0"/>
              <a:t>陷阱：以免费或很便宜的初始价格吸引客户，并引导其重复购买</a:t>
            </a:r>
          </a:p>
        </p:txBody>
      </p:sp>
    </p:spTree>
    <p:extLst>
      <p:ext uri="{BB962C8B-B14F-4D97-AF65-F5344CB8AC3E}">
        <p14:creationId xmlns:p14="http://schemas.microsoft.com/office/powerpoint/2010/main" val="3047459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414116-3F6B-42F4-917C-5D8993C34E7F}"/>
              </a:ext>
            </a:extLst>
          </p:cNvPr>
          <p:cNvSpPr>
            <a:spLocks noGrp="1"/>
          </p:cNvSpPr>
          <p:nvPr>
            <p:ph type="title"/>
          </p:nvPr>
        </p:nvSpPr>
        <p:spPr/>
        <p:txBody>
          <a:bodyPr/>
          <a:lstStyle/>
          <a:p>
            <a:r>
              <a:rPr lang="zh-CN" altLang="en-US" dirty="0"/>
              <a:t>复习 </a:t>
            </a:r>
            <a:r>
              <a:rPr lang="en-US" altLang="zh-CN" dirty="0"/>
              <a:t>- </a:t>
            </a:r>
            <a:r>
              <a:rPr lang="zh-CN" altLang="en-US" dirty="0"/>
              <a:t>基于广告的免费商业模式总结</a:t>
            </a:r>
          </a:p>
        </p:txBody>
      </p:sp>
      <p:sp>
        <p:nvSpPr>
          <p:cNvPr id="3" name="内容占位符 2">
            <a:extLst>
              <a:ext uri="{FF2B5EF4-FFF2-40B4-BE49-F238E27FC236}">
                <a16:creationId xmlns:a16="http://schemas.microsoft.com/office/drawing/2014/main" id="{81C288FE-0A66-4AB7-8E68-BC6D2D45C3C5}"/>
              </a:ext>
            </a:extLst>
          </p:cNvPr>
          <p:cNvSpPr>
            <a:spLocks noGrp="1"/>
          </p:cNvSpPr>
          <p:nvPr>
            <p:ph idx="1"/>
          </p:nvPr>
        </p:nvSpPr>
        <p:spPr>
          <a:xfrm>
            <a:off x="628651" y="2226469"/>
            <a:ext cx="3597965" cy="3263504"/>
          </a:xfrm>
        </p:spPr>
        <p:txBody>
          <a:bodyPr>
            <a:normAutofit fontScale="77500" lnSpcReduction="20000"/>
          </a:bodyPr>
          <a:lstStyle/>
          <a:p>
            <a:r>
              <a:rPr lang="zh-CN" altLang="en-US" dirty="0">
                <a:solidFill>
                  <a:srgbClr val="FF0000"/>
                </a:solidFill>
              </a:rPr>
              <a:t>关键业务：</a:t>
            </a:r>
            <a:r>
              <a:rPr lang="zh-CN" altLang="en-US" dirty="0"/>
              <a:t>好的产品和服务以及高流量会吸引广告商，进而补贴产品和服务</a:t>
            </a:r>
            <a:endParaRPr lang="en-US" altLang="zh-CN" dirty="0"/>
          </a:p>
          <a:p>
            <a:pPr lvl="1"/>
            <a:r>
              <a:rPr lang="zh-CN" altLang="en-US" dirty="0"/>
              <a:t>要考虑广告费能否支撑起产品服务质量</a:t>
            </a:r>
            <a:endParaRPr lang="en-US" altLang="zh-CN" dirty="0"/>
          </a:p>
          <a:p>
            <a:pPr lvl="1"/>
            <a:r>
              <a:rPr lang="zh-CN" altLang="en-US" i="1" dirty="0"/>
              <a:t>吞噬广告费的产品太多，流量红利已见底</a:t>
            </a:r>
            <a:endParaRPr lang="en-US" altLang="zh-CN" i="1" dirty="0"/>
          </a:p>
          <a:p>
            <a:endParaRPr lang="en-US" altLang="zh-CN" dirty="0"/>
          </a:p>
          <a:p>
            <a:r>
              <a:rPr lang="zh-CN" altLang="en-US" dirty="0"/>
              <a:t>成本：</a:t>
            </a:r>
            <a:r>
              <a:rPr lang="zh-CN" altLang="en-US" dirty="0">
                <a:solidFill>
                  <a:srgbClr val="FF0000"/>
                </a:solidFill>
              </a:rPr>
              <a:t>平台</a:t>
            </a:r>
            <a:r>
              <a:rPr lang="zh-CN" altLang="en-US" dirty="0"/>
              <a:t>的开发和维护，以及可能的获客与维系成本</a:t>
            </a:r>
            <a:endParaRPr lang="en-US" altLang="zh-CN" dirty="0"/>
          </a:p>
        </p:txBody>
      </p:sp>
      <p:pic>
        <p:nvPicPr>
          <p:cNvPr id="4" name="图片 3">
            <a:extLst>
              <a:ext uri="{FF2B5EF4-FFF2-40B4-BE49-F238E27FC236}">
                <a16:creationId xmlns:a16="http://schemas.microsoft.com/office/drawing/2014/main" id="{AD3B8FDC-E33B-44F3-9CC3-AAA0946D17D6}"/>
              </a:ext>
            </a:extLst>
          </p:cNvPr>
          <p:cNvPicPr>
            <a:picLocks noChangeAspect="1"/>
          </p:cNvPicPr>
          <p:nvPr/>
        </p:nvPicPr>
        <p:blipFill>
          <a:blip r:embed="rId2"/>
          <a:stretch>
            <a:fillRect/>
          </a:stretch>
        </p:blipFill>
        <p:spPr>
          <a:xfrm>
            <a:off x="4364155" y="2392270"/>
            <a:ext cx="4779845" cy="2931901"/>
          </a:xfrm>
          <a:prstGeom prst="rect">
            <a:avLst/>
          </a:prstGeom>
        </p:spPr>
      </p:pic>
    </p:spTree>
    <p:extLst>
      <p:ext uri="{BB962C8B-B14F-4D97-AF65-F5344CB8AC3E}">
        <p14:creationId xmlns:p14="http://schemas.microsoft.com/office/powerpoint/2010/main" val="306395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138B70-C863-4FBE-A46B-EC0A353ECDEC}"/>
              </a:ext>
            </a:extLst>
          </p:cNvPr>
          <p:cNvSpPr>
            <a:spLocks noGrp="1"/>
          </p:cNvSpPr>
          <p:nvPr>
            <p:ph type="title"/>
          </p:nvPr>
        </p:nvSpPr>
        <p:spPr>
          <a:xfrm>
            <a:off x="628650" y="219157"/>
            <a:ext cx="7886700" cy="512843"/>
          </a:xfrm>
        </p:spPr>
        <p:txBody>
          <a:bodyPr>
            <a:normAutofit fontScale="90000"/>
          </a:bodyPr>
          <a:lstStyle/>
          <a:p>
            <a:r>
              <a:rPr lang="zh-CN" altLang="en-US" dirty="0"/>
              <a:t>免费增值</a:t>
            </a:r>
          </a:p>
        </p:txBody>
      </p:sp>
      <p:sp>
        <p:nvSpPr>
          <p:cNvPr id="3" name="内容占位符 2">
            <a:extLst>
              <a:ext uri="{FF2B5EF4-FFF2-40B4-BE49-F238E27FC236}">
                <a16:creationId xmlns:a16="http://schemas.microsoft.com/office/drawing/2014/main" id="{9EAA26EA-E6BF-4469-B6FA-5CBC3FAC995C}"/>
              </a:ext>
            </a:extLst>
          </p:cNvPr>
          <p:cNvSpPr>
            <a:spLocks noGrp="1"/>
          </p:cNvSpPr>
          <p:nvPr>
            <p:ph idx="1"/>
          </p:nvPr>
        </p:nvSpPr>
        <p:spPr>
          <a:xfrm>
            <a:off x="203752" y="877970"/>
            <a:ext cx="4201767" cy="5910456"/>
          </a:xfrm>
        </p:spPr>
        <p:txBody>
          <a:bodyPr>
            <a:normAutofit fontScale="70000" lnSpcReduction="20000"/>
          </a:bodyPr>
          <a:lstStyle/>
          <a:p>
            <a:r>
              <a:rPr lang="zh-CN" altLang="en-US" dirty="0"/>
              <a:t>收入形式：大量用户从免费服务获益，少量用户为增值服务付费</a:t>
            </a:r>
            <a:endParaRPr lang="en-US" altLang="zh-CN" dirty="0"/>
          </a:p>
          <a:p>
            <a:pPr lvl="1"/>
            <a:r>
              <a:rPr lang="zh-CN" altLang="en-US" dirty="0"/>
              <a:t>不到</a:t>
            </a:r>
            <a:r>
              <a:rPr lang="en-US" altLang="zh-CN" dirty="0"/>
              <a:t>10%</a:t>
            </a:r>
            <a:r>
              <a:rPr lang="zh-CN" altLang="en-US" dirty="0"/>
              <a:t>的用户会为增值服务付费</a:t>
            </a:r>
            <a:endParaRPr lang="en-US" altLang="zh-CN" dirty="0"/>
          </a:p>
          <a:p>
            <a:pPr lvl="1"/>
            <a:r>
              <a:rPr lang="zh-CN" altLang="en-US" dirty="0"/>
              <a:t>两个关键指标：关注免费用户服务成本（低边界成本）与增值用户转化率</a:t>
            </a:r>
            <a:endParaRPr lang="en-US" altLang="zh-CN" dirty="0"/>
          </a:p>
          <a:p>
            <a:endParaRPr lang="en-US" altLang="zh-CN" sz="100" dirty="0"/>
          </a:p>
          <a:p>
            <a:r>
              <a:rPr lang="zh-CN" altLang="en-US" dirty="0"/>
              <a:t>照片分享网站</a:t>
            </a:r>
            <a:r>
              <a:rPr lang="en-US" altLang="zh-CN" dirty="0"/>
              <a:t>Flickr</a:t>
            </a:r>
          </a:p>
          <a:p>
            <a:pPr lvl="1"/>
            <a:r>
              <a:rPr lang="zh-CN" altLang="en-US" dirty="0"/>
              <a:t>少量年费换无限量上传次数与空间，及其他额外功能</a:t>
            </a:r>
            <a:endParaRPr lang="en-US" altLang="zh-CN" dirty="0"/>
          </a:p>
          <a:p>
            <a:pPr lvl="1"/>
            <a:r>
              <a:rPr lang="zh-CN" altLang="en-US" dirty="0"/>
              <a:t>百度网盘、印象笔记（跨平台）</a:t>
            </a:r>
            <a:endParaRPr lang="en-US" altLang="zh-CN" dirty="0"/>
          </a:p>
          <a:p>
            <a:pPr lvl="1"/>
            <a:r>
              <a:rPr lang="en-US" altLang="zh-CN" dirty="0"/>
              <a:t>OneDrive</a:t>
            </a:r>
            <a:r>
              <a:rPr lang="zh-CN" altLang="en-US" dirty="0"/>
              <a:t>：</a:t>
            </a:r>
            <a:r>
              <a:rPr lang="en-US" altLang="zh-CN" dirty="0"/>
              <a:t>5GB – 5TB</a:t>
            </a:r>
          </a:p>
          <a:p>
            <a:endParaRPr lang="en-US" altLang="zh-CN" sz="100" dirty="0"/>
          </a:p>
          <a:p>
            <a:r>
              <a:rPr lang="zh-CN" altLang="en-US" dirty="0"/>
              <a:t>开源：</a:t>
            </a:r>
            <a:r>
              <a:rPr lang="en-US" altLang="zh-CN" dirty="0" err="1"/>
              <a:t>Redhat</a:t>
            </a:r>
            <a:endParaRPr lang="en-US" altLang="zh-CN" dirty="0"/>
          </a:p>
          <a:p>
            <a:pPr lvl="1"/>
            <a:r>
              <a:rPr lang="zh-CN" altLang="en-US" sz="2600" dirty="0"/>
              <a:t>代码免费完整开放（多种许可证）</a:t>
            </a:r>
            <a:endParaRPr lang="en-US" altLang="zh-CN" sz="2600" dirty="0"/>
          </a:p>
          <a:p>
            <a:pPr lvl="1"/>
            <a:r>
              <a:rPr lang="zh-CN" altLang="en-US" sz="2600" dirty="0"/>
              <a:t>年费换取最新源码使用权、无限制服务支持、产品法律上拥有者联系的保证</a:t>
            </a:r>
            <a:endParaRPr lang="en-US" altLang="zh-CN" sz="2600" dirty="0"/>
          </a:p>
          <a:p>
            <a:pPr lvl="2"/>
            <a:r>
              <a:rPr lang="en-US" altLang="zh-CN" sz="2600" dirty="0"/>
              <a:t>Cy</a:t>
            </a:r>
            <a:r>
              <a:rPr lang="en-US" altLang="zh-CN" sz="2600" b="1" dirty="0"/>
              <a:t>gnu</a:t>
            </a:r>
            <a:r>
              <a:rPr lang="en-US" altLang="zh-CN" sz="2600" dirty="0"/>
              <a:t>s Solutions</a:t>
            </a:r>
            <a:r>
              <a:rPr lang="zh-CN" altLang="en-US" sz="2600" dirty="0"/>
              <a:t>，</a:t>
            </a:r>
            <a:r>
              <a:rPr lang="en-US" altLang="zh-CN" sz="2600" dirty="0"/>
              <a:t>Cygwin</a:t>
            </a:r>
            <a:r>
              <a:rPr lang="zh-CN" altLang="en-US" sz="2600" dirty="0"/>
              <a:t>的开发者，已被</a:t>
            </a:r>
            <a:r>
              <a:rPr lang="en-US" altLang="zh-CN" sz="2600" dirty="0" err="1"/>
              <a:t>Redhat</a:t>
            </a:r>
            <a:r>
              <a:rPr lang="zh-CN" altLang="en-US" sz="2600" dirty="0"/>
              <a:t>收购</a:t>
            </a:r>
            <a:endParaRPr lang="en-US" altLang="zh-CN" sz="2600" dirty="0"/>
          </a:p>
          <a:p>
            <a:pPr lvl="2"/>
            <a:r>
              <a:rPr lang="en-US" altLang="zh-CN" sz="2600" i="1" dirty="0"/>
              <a:t>Ontology</a:t>
            </a:r>
            <a:r>
              <a:rPr lang="zh-CN" altLang="en-US" sz="2600" i="1" dirty="0"/>
              <a:t>开发工具</a:t>
            </a:r>
            <a:r>
              <a:rPr lang="en-US" altLang="zh-CN" sz="2600" i="1" dirty="0"/>
              <a:t>Protégé</a:t>
            </a:r>
            <a:r>
              <a:rPr lang="zh-CN" altLang="en-US" sz="2600" i="1" dirty="0"/>
              <a:t>，斯坦福医学院维护，</a:t>
            </a:r>
            <a:r>
              <a:rPr lang="en-US" altLang="zh-CN" sz="2600" i="1" dirty="0"/>
              <a:t>2009</a:t>
            </a:r>
            <a:r>
              <a:rPr lang="zh-CN" altLang="en-US" sz="2600" i="1" dirty="0"/>
              <a:t>年一小时咨询电话</a:t>
            </a:r>
            <a:r>
              <a:rPr lang="en-US" altLang="zh-CN" sz="2600" i="1" dirty="0"/>
              <a:t>500</a:t>
            </a:r>
            <a:r>
              <a:rPr lang="zh-CN" altLang="en-US" sz="2600" i="1" dirty="0"/>
              <a:t>刀</a:t>
            </a:r>
            <a:endParaRPr lang="en-US" altLang="zh-CN" sz="2600" i="1" dirty="0"/>
          </a:p>
          <a:p>
            <a:pPr lvl="1"/>
            <a:r>
              <a:rPr lang="en-US" altLang="zh-CN" sz="2900" dirty="0"/>
              <a:t>IBM</a:t>
            </a:r>
            <a:r>
              <a:rPr lang="zh-CN" altLang="en-US" sz="2900" dirty="0"/>
              <a:t>服务器转向开源咨询，</a:t>
            </a:r>
            <a:r>
              <a:rPr lang="en-US" altLang="zh-CN" sz="2900" dirty="0"/>
              <a:t>Sun</a:t>
            </a:r>
            <a:r>
              <a:rPr lang="zh-CN" altLang="en-US" sz="2900" dirty="0"/>
              <a:t>被收购</a:t>
            </a:r>
            <a:endParaRPr lang="zh-CN" altLang="en-US" sz="1875" dirty="0"/>
          </a:p>
        </p:txBody>
      </p:sp>
      <p:pic>
        <p:nvPicPr>
          <p:cNvPr id="4" name="图片 3">
            <a:extLst>
              <a:ext uri="{FF2B5EF4-FFF2-40B4-BE49-F238E27FC236}">
                <a16:creationId xmlns:a16="http://schemas.microsoft.com/office/drawing/2014/main" id="{E271935C-D4AA-4202-866C-53D16509B680}"/>
              </a:ext>
            </a:extLst>
          </p:cNvPr>
          <p:cNvPicPr>
            <a:picLocks noChangeAspect="1"/>
          </p:cNvPicPr>
          <p:nvPr/>
        </p:nvPicPr>
        <p:blipFill>
          <a:blip r:embed="rId2"/>
          <a:stretch>
            <a:fillRect/>
          </a:stretch>
        </p:blipFill>
        <p:spPr>
          <a:xfrm>
            <a:off x="4433680" y="877969"/>
            <a:ext cx="4710320" cy="2697000"/>
          </a:xfrm>
          <a:prstGeom prst="rect">
            <a:avLst/>
          </a:prstGeom>
        </p:spPr>
      </p:pic>
      <p:pic>
        <p:nvPicPr>
          <p:cNvPr id="5" name="图片 4">
            <a:extLst>
              <a:ext uri="{FF2B5EF4-FFF2-40B4-BE49-F238E27FC236}">
                <a16:creationId xmlns:a16="http://schemas.microsoft.com/office/drawing/2014/main" id="{15557818-041F-410E-AE6A-E3273A124833}"/>
              </a:ext>
            </a:extLst>
          </p:cNvPr>
          <p:cNvPicPr>
            <a:picLocks noChangeAspect="1"/>
          </p:cNvPicPr>
          <p:nvPr/>
        </p:nvPicPr>
        <p:blipFill>
          <a:blip r:embed="rId3"/>
          <a:stretch>
            <a:fillRect/>
          </a:stretch>
        </p:blipFill>
        <p:spPr>
          <a:xfrm>
            <a:off x="4451062" y="3429000"/>
            <a:ext cx="4675557" cy="2697000"/>
          </a:xfrm>
          <a:prstGeom prst="rect">
            <a:avLst/>
          </a:prstGeom>
        </p:spPr>
      </p:pic>
    </p:spTree>
    <p:extLst>
      <p:ext uri="{BB962C8B-B14F-4D97-AF65-F5344CB8AC3E}">
        <p14:creationId xmlns:p14="http://schemas.microsoft.com/office/powerpoint/2010/main" val="3783095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694E5E-44B8-432F-A4D7-7D7CE086AE24}"/>
              </a:ext>
            </a:extLst>
          </p:cNvPr>
          <p:cNvSpPr>
            <a:spLocks noGrp="1"/>
          </p:cNvSpPr>
          <p:nvPr>
            <p:ph type="title"/>
          </p:nvPr>
        </p:nvSpPr>
        <p:spPr>
          <a:xfrm>
            <a:off x="628650" y="67321"/>
            <a:ext cx="7886700" cy="499793"/>
          </a:xfrm>
        </p:spPr>
        <p:txBody>
          <a:bodyPr>
            <a:normAutofit fontScale="90000"/>
          </a:bodyPr>
          <a:lstStyle/>
          <a:p>
            <a:r>
              <a:rPr lang="en-US" altLang="zh-CN" dirty="0"/>
              <a:t>Skype</a:t>
            </a:r>
            <a:endParaRPr lang="zh-CN" altLang="en-US" dirty="0"/>
          </a:p>
        </p:txBody>
      </p:sp>
      <p:sp>
        <p:nvSpPr>
          <p:cNvPr id="3" name="内容占位符 2">
            <a:extLst>
              <a:ext uri="{FF2B5EF4-FFF2-40B4-BE49-F238E27FC236}">
                <a16:creationId xmlns:a16="http://schemas.microsoft.com/office/drawing/2014/main" id="{0B82BA21-61FB-4025-B714-1EC51FA4EF20}"/>
              </a:ext>
            </a:extLst>
          </p:cNvPr>
          <p:cNvSpPr>
            <a:spLocks noGrp="1"/>
          </p:cNvSpPr>
          <p:nvPr>
            <p:ph idx="1"/>
          </p:nvPr>
        </p:nvSpPr>
        <p:spPr>
          <a:xfrm>
            <a:off x="265873" y="864919"/>
            <a:ext cx="4234501" cy="5993082"/>
          </a:xfrm>
        </p:spPr>
        <p:txBody>
          <a:bodyPr>
            <a:normAutofit fontScale="92500" lnSpcReduction="20000"/>
          </a:bodyPr>
          <a:lstStyle/>
          <a:p>
            <a:r>
              <a:rPr lang="zh-CN" altLang="en-US" dirty="0"/>
              <a:t>软件之间通话或视频免费，拨打固话或手机收费（</a:t>
            </a:r>
            <a:r>
              <a:rPr lang="en-US" altLang="zh-CN" dirty="0" err="1"/>
              <a:t>SkypeOut</a:t>
            </a:r>
            <a:r>
              <a:rPr lang="zh-CN" altLang="en-US" dirty="0"/>
              <a:t>）</a:t>
            </a:r>
            <a:endParaRPr lang="en-US" altLang="zh-CN" dirty="0"/>
          </a:p>
          <a:p>
            <a:pPr lvl="1"/>
            <a:r>
              <a:rPr lang="zh-CN" altLang="en-US" dirty="0"/>
              <a:t>费率略高于运营商批发价</a:t>
            </a:r>
            <a:endParaRPr lang="en-US" altLang="zh-CN" dirty="0"/>
          </a:p>
          <a:p>
            <a:pPr lvl="1"/>
            <a:r>
              <a:rPr lang="zh-CN" altLang="en-US" dirty="0"/>
              <a:t>注册用户超</a:t>
            </a:r>
            <a:r>
              <a:rPr lang="en-US" altLang="zh-CN" dirty="0"/>
              <a:t>4</a:t>
            </a:r>
            <a:r>
              <a:rPr lang="zh-CN" altLang="en-US" dirty="0"/>
              <a:t>亿，通话数量超千亿，</a:t>
            </a:r>
            <a:r>
              <a:rPr lang="en-US" altLang="zh-CN" dirty="0"/>
              <a:t>08</a:t>
            </a:r>
            <a:r>
              <a:rPr lang="zh-CN" altLang="en-US" dirty="0"/>
              <a:t>年销售额</a:t>
            </a:r>
            <a:r>
              <a:rPr lang="en-US" altLang="zh-CN" dirty="0"/>
              <a:t>5.5</a:t>
            </a:r>
            <a:r>
              <a:rPr lang="zh-CN" altLang="en-US" dirty="0"/>
              <a:t>亿美元</a:t>
            </a:r>
            <a:endParaRPr lang="en-US" altLang="zh-CN" dirty="0"/>
          </a:p>
          <a:p>
            <a:pPr lvl="1"/>
            <a:r>
              <a:rPr lang="zh-CN" altLang="en-US" dirty="0"/>
              <a:t>付费电话</a:t>
            </a:r>
            <a:r>
              <a:rPr lang="en-US" altLang="zh-CN" dirty="0" err="1"/>
              <a:t>SkypeOut</a:t>
            </a:r>
            <a:r>
              <a:rPr lang="zh-CN" altLang="en-US" dirty="0"/>
              <a:t>总量低于</a:t>
            </a:r>
            <a:r>
              <a:rPr lang="en-US" altLang="zh-CN" dirty="0"/>
              <a:t>10%</a:t>
            </a:r>
          </a:p>
          <a:p>
            <a:pPr lvl="1"/>
            <a:r>
              <a:rPr lang="zh-CN" altLang="en-US" dirty="0"/>
              <a:t>严重冲击传统语音通信，已是世界上最大的跨境语音服务商</a:t>
            </a:r>
            <a:endParaRPr lang="en-US" altLang="zh-CN" dirty="0"/>
          </a:p>
          <a:p>
            <a:endParaRPr lang="en-US" altLang="zh-CN" sz="100" dirty="0"/>
          </a:p>
          <a:p>
            <a:r>
              <a:rPr lang="zh-CN" altLang="en-US" dirty="0"/>
              <a:t>微信</a:t>
            </a:r>
            <a:endParaRPr lang="en-US" altLang="zh-CN" dirty="0"/>
          </a:p>
          <a:p>
            <a:pPr lvl="1"/>
            <a:r>
              <a:rPr lang="en-US" altLang="zh-CN" dirty="0"/>
              <a:t>4g</a:t>
            </a:r>
            <a:r>
              <a:rPr lang="zh-CN" altLang="en-US" dirty="0"/>
              <a:t>普及后微信通话已成常态</a:t>
            </a:r>
            <a:endParaRPr lang="en-US" altLang="zh-CN" dirty="0"/>
          </a:p>
          <a:p>
            <a:pPr lvl="2"/>
            <a:r>
              <a:rPr lang="zh-CN" altLang="en-US" sz="2100" dirty="0"/>
              <a:t>熟人间通话，无骚扰电话</a:t>
            </a:r>
            <a:endParaRPr lang="en-US" altLang="zh-CN" sz="2100" dirty="0"/>
          </a:p>
          <a:p>
            <a:pPr lvl="1"/>
            <a:r>
              <a:rPr lang="zh-CN" altLang="en-US" dirty="0"/>
              <a:t>绑定国外手机号则能使用类似</a:t>
            </a:r>
            <a:r>
              <a:rPr lang="en-US" altLang="zh-CN" dirty="0" err="1"/>
              <a:t>SkypeOut</a:t>
            </a:r>
            <a:r>
              <a:rPr lang="zh-CN" altLang="en-US" dirty="0"/>
              <a:t>的</a:t>
            </a:r>
            <a:r>
              <a:rPr lang="en-US" altLang="zh-CN" dirty="0" err="1"/>
              <a:t>Wechat</a:t>
            </a:r>
            <a:r>
              <a:rPr lang="en-US" altLang="zh-CN" dirty="0"/>
              <a:t> Out</a:t>
            </a:r>
          </a:p>
          <a:p>
            <a:pPr lvl="2"/>
            <a:r>
              <a:rPr lang="zh-CN" altLang="en-US" sz="2100" dirty="0"/>
              <a:t>资费低于</a:t>
            </a:r>
            <a:r>
              <a:rPr lang="en-US" altLang="zh-CN" sz="2100" dirty="0" err="1"/>
              <a:t>SkypeOut</a:t>
            </a:r>
            <a:endParaRPr lang="en-US" altLang="zh-CN" sz="2100" dirty="0"/>
          </a:p>
          <a:p>
            <a:pPr lvl="1"/>
            <a:r>
              <a:rPr lang="zh-CN" altLang="en-US" sz="2200" i="1" dirty="0"/>
              <a:t>腾讯：</a:t>
            </a:r>
            <a:r>
              <a:rPr lang="zh-CN" altLang="en-US" sz="2200" strike="sngStrike" dirty="0">
                <a:solidFill>
                  <a:srgbClr val="FF0000"/>
                </a:solidFill>
              </a:rPr>
              <a:t>红钻</a:t>
            </a:r>
            <a:r>
              <a:rPr lang="zh-CN" altLang="en-US" sz="2200" strike="sngStrike" dirty="0"/>
              <a:t> </a:t>
            </a:r>
            <a:r>
              <a:rPr lang="en-US" altLang="zh-CN" sz="2200" strike="sngStrike" dirty="0"/>
              <a:t>– </a:t>
            </a:r>
            <a:r>
              <a:rPr lang="zh-CN" altLang="en-US" sz="2200" strike="sngStrike" dirty="0">
                <a:solidFill>
                  <a:srgbClr val="FFC000"/>
                </a:solidFill>
              </a:rPr>
              <a:t>黄钻</a:t>
            </a:r>
            <a:r>
              <a:rPr lang="zh-CN" altLang="en-US" sz="2200" strike="sngStrike" dirty="0"/>
              <a:t> </a:t>
            </a:r>
            <a:r>
              <a:rPr lang="en-US" altLang="zh-CN" sz="2200" strike="sngStrike" dirty="0"/>
              <a:t>– </a:t>
            </a:r>
            <a:r>
              <a:rPr lang="zh-CN" altLang="en-US" sz="2200" strike="sngStrike" dirty="0">
                <a:solidFill>
                  <a:srgbClr val="0070C0"/>
                </a:solidFill>
              </a:rPr>
              <a:t>蓝钻</a:t>
            </a:r>
            <a:r>
              <a:rPr lang="zh-CN" altLang="en-US" sz="2200" strike="sngStrike" dirty="0"/>
              <a:t> </a:t>
            </a:r>
            <a:r>
              <a:rPr lang="en-US" altLang="zh-CN" sz="2200" strike="sngStrike" dirty="0"/>
              <a:t>– </a:t>
            </a:r>
            <a:r>
              <a:rPr lang="zh-CN" altLang="en-US" sz="2200" strike="sngStrike" dirty="0">
                <a:solidFill>
                  <a:srgbClr val="00B050"/>
                </a:solidFill>
              </a:rPr>
              <a:t>绿钻</a:t>
            </a:r>
            <a:r>
              <a:rPr lang="zh-CN" altLang="en-US" sz="2200" strike="sngStrike" dirty="0"/>
              <a:t> </a:t>
            </a:r>
            <a:r>
              <a:rPr lang="en-US" altLang="zh-CN" sz="2200" strike="sngStrike" dirty="0"/>
              <a:t>– </a:t>
            </a:r>
            <a:r>
              <a:rPr lang="en-US" altLang="zh-CN" sz="2200" strike="sngStrike" dirty="0">
                <a:solidFill>
                  <a:srgbClr val="7030A0"/>
                </a:solidFill>
              </a:rPr>
              <a:t>SVIP</a:t>
            </a:r>
            <a:endParaRPr lang="en-US" altLang="zh-CN" sz="1700" strike="sngStrike" dirty="0">
              <a:solidFill>
                <a:srgbClr val="7030A0"/>
              </a:solidFill>
            </a:endParaRPr>
          </a:p>
          <a:p>
            <a:pPr lvl="1"/>
            <a:endParaRPr lang="en-US" altLang="zh-CN" sz="2500" dirty="0"/>
          </a:p>
          <a:p>
            <a:pPr lvl="1"/>
            <a:endParaRPr lang="en-US" altLang="zh-CN" sz="100" dirty="0"/>
          </a:p>
        </p:txBody>
      </p:sp>
      <p:pic>
        <p:nvPicPr>
          <p:cNvPr id="4" name="图片 3">
            <a:extLst>
              <a:ext uri="{FF2B5EF4-FFF2-40B4-BE49-F238E27FC236}">
                <a16:creationId xmlns:a16="http://schemas.microsoft.com/office/drawing/2014/main" id="{F3A2F195-81F0-41B5-AA11-855E3623446C}"/>
              </a:ext>
            </a:extLst>
          </p:cNvPr>
          <p:cNvPicPr>
            <a:picLocks noChangeAspect="1"/>
          </p:cNvPicPr>
          <p:nvPr/>
        </p:nvPicPr>
        <p:blipFill>
          <a:blip r:embed="rId2"/>
          <a:stretch>
            <a:fillRect/>
          </a:stretch>
        </p:blipFill>
        <p:spPr>
          <a:xfrm>
            <a:off x="4455211" y="864919"/>
            <a:ext cx="4688789" cy="2720693"/>
          </a:xfrm>
          <a:prstGeom prst="rect">
            <a:avLst/>
          </a:prstGeom>
        </p:spPr>
      </p:pic>
      <p:pic>
        <p:nvPicPr>
          <p:cNvPr id="5" name="图片 4">
            <a:extLst>
              <a:ext uri="{FF2B5EF4-FFF2-40B4-BE49-F238E27FC236}">
                <a16:creationId xmlns:a16="http://schemas.microsoft.com/office/drawing/2014/main" id="{232CD9B2-5CA3-48B3-A4C4-A313D1FA45D9}"/>
              </a:ext>
            </a:extLst>
          </p:cNvPr>
          <p:cNvPicPr>
            <a:picLocks noChangeAspect="1"/>
          </p:cNvPicPr>
          <p:nvPr/>
        </p:nvPicPr>
        <p:blipFill>
          <a:blip r:embed="rId3"/>
          <a:stretch>
            <a:fillRect/>
          </a:stretch>
        </p:blipFill>
        <p:spPr>
          <a:xfrm>
            <a:off x="4500374" y="3585612"/>
            <a:ext cx="4465368" cy="2974584"/>
          </a:xfrm>
          <a:prstGeom prst="rect">
            <a:avLst/>
          </a:prstGeom>
        </p:spPr>
      </p:pic>
    </p:spTree>
    <p:extLst>
      <p:ext uri="{BB962C8B-B14F-4D97-AF65-F5344CB8AC3E}">
        <p14:creationId xmlns:p14="http://schemas.microsoft.com/office/powerpoint/2010/main" val="217102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FBA69E-9B68-49B5-A8CA-107D8FD4DFC7}"/>
              </a:ext>
            </a:extLst>
          </p:cNvPr>
          <p:cNvSpPr>
            <a:spLocks noGrp="1"/>
          </p:cNvSpPr>
          <p:nvPr>
            <p:ph type="title"/>
          </p:nvPr>
        </p:nvSpPr>
        <p:spPr>
          <a:xfrm>
            <a:off x="4360794" y="147120"/>
            <a:ext cx="4524788" cy="994172"/>
          </a:xfrm>
        </p:spPr>
        <p:txBody>
          <a:bodyPr>
            <a:noAutofit/>
          </a:bodyPr>
          <a:lstStyle/>
          <a:p>
            <a:r>
              <a:rPr lang="zh-CN" altLang="en-US" sz="3200" dirty="0"/>
              <a:t>保险：倒转的免费增值</a:t>
            </a:r>
          </a:p>
        </p:txBody>
      </p:sp>
      <p:sp>
        <p:nvSpPr>
          <p:cNvPr id="3" name="内容占位符 2">
            <a:extLst>
              <a:ext uri="{FF2B5EF4-FFF2-40B4-BE49-F238E27FC236}">
                <a16:creationId xmlns:a16="http://schemas.microsoft.com/office/drawing/2014/main" id="{8F46AB5B-5871-4F72-927A-D993DA7435A9}"/>
              </a:ext>
            </a:extLst>
          </p:cNvPr>
          <p:cNvSpPr>
            <a:spLocks noGrp="1"/>
          </p:cNvSpPr>
          <p:nvPr>
            <p:ph idx="1"/>
          </p:nvPr>
        </p:nvSpPr>
        <p:spPr>
          <a:xfrm>
            <a:off x="0" y="373224"/>
            <a:ext cx="4198776" cy="6338597"/>
          </a:xfrm>
        </p:spPr>
        <p:txBody>
          <a:bodyPr>
            <a:normAutofit fontScale="92500" lnSpcReduction="20000"/>
          </a:bodyPr>
          <a:lstStyle/>
          <a:p>
            <a:r>
              <a:rPr lang="zh-CN" altLang="en-US" dirty="0"/>
              <a:t>大部分客户定期支付小额保费以补贴一小部分产生实际索赔的客户</a:t>
            </a:r>
            <a:endParaRPr lang="en-US" altLang="zh-CN" dirty="0"/>
          </a:p>
          <a:p>
            <a:pPr lvl="1"/>
            <a:r>
              <a:rPr lang="en-US" altLang="zh-CN" dirty="0"/>
              <a:t>REGA</a:t>
            </a:r>
            <a:r>
              <a:rPr lang="zh-CN" altLang="en-US" dirty="0"/>
              <a:t>直升机救援（瑞士）</a:t>
            </a:r>
            <a:endParaRPr lang="en-US" altLang="zh-CN" dirty="0"/>
          </a:p>
          <a:p>
            <a:pPr lvl="1"/>
            <a:r>
              <a:rPr lang="zh-CN" altLang="en-US" dirty="0"/>
              <a:t>资本主义的基石：风险分摊与应对</a:t>
            </a:r>
            <a:endParaRPr lang="en-US" altLang="zh-CN" dirty="0"/>
          </a:p>
          <a:p>
            <a:pPr lvl="2"/>
            <a:r>
              <a:rPr lang="zh-CN" altLang="en-US" dirty="0"/>
              <a:t>远程商旅、航海、航空航天</a:t>
            </a:r>
            <a:endParaRPr lang="en-US" altLang="zh-CN" dirty="0"/>
          </a:p>
          <a:p>
            <a:pPr lvl="2"/>
            <a:r>
              <a:rPr lang="zh-CN" altLang="en-US" dirty="0"/>
              <a:t>劣后杠杆：优先偿付风险 </a:t>
            </a:r>
            <a:r>
              <a:rPr lang="en-US" altLang="zh-CN" dirty="0" err="1"/>
              <a:t>v.s</a:t>
            </a:r>
            <a:r>
              <a:rPr lang="en-US" altLang="zh-CN" dirty="0"/>
              <a:t>. </a:t>
            </a:r>
            <a:r>
              <a:rPr lang="zh-CN" altLang="en-US" dirty="0"/>
              <a:t>最后获取收益 </a:t>
            </a:r>
            <a:r>
              <a:rPr lang="en-US" altLang="zh-CN" dirty="0"/>
              <a:t>- </a:t>
            </a:r>
            <a:r>
              <a:rPr lang="zh-CN" altLang="en-US" dirty="0"/>
              <a:t>预期收益最高；</a:t>
            </a:r>
            <a:r>
              <a:rPr lang="zh-CN" altLang="en-US" b="1" dirty="0"/>
              <a:t>瑞信</a:t>
            </a:r>
            <a:r>
              <a:rPr lang="en-US" altLang="zh-CN" b="1" dirty="0"/>
              <a:t>AT1/COCO</a:t>
            </a:r>
            <a:r>
              <a:rPr lang="zh-CN" altLang="en-US" b="1" dirty="0"/>
              <a:t>债</a:t>
            </a:r>
            <a:endParaRPr lang="en-US" altLang="zh-CN" b="1" dirty="0"/>
          </a:p>
          <a:p>
            <a:pPr lvl="1"/>
            <a:r>
              <a:rPr lang="zh-CN" altLang="en-US" dirty="0"/>
              <a:t>常见的强制险：五险一金、交强险、</a:t>
            </a:r>
            <a:r>
              <a:rPr lang="zh-CN" altLang="en-US" b="1" dirty="0"/>
              <a:t>出国旅游意外险</a:t>
            </a:r>
            <a:endParaRPr lang="en-US" altLang="zh-CN" b="1" dirty="0"/>
          </a:p>
          <a:p>
            <a:pPr lvl="1"/>
            <a:r>
              <a:rPr lang="zh-CN" altLang="en-US" dirty="0"/>
              <a:t>奇葩险：观月险、新冠险</a:t>
            </a:r>
            <a:endParaRPr lang="en-US" altLang="zh-CN" dirty="0"/>
          </a:p>
          <a:p>
            <a:pPr lvl="2"/>
            <a:r>
              <a:rPr lang="zh-CN" altLang="en-US" dirty="0"/>
              <a:t>已类似于博彩</a:t>
            </a:r>
          </a:p>
          <a:p>
            <a:pPr lvl="1"/>
            <a:r>
              <a:rPr lang="zh-CN" altLang="en-US" i="1" dirty="0"/>
              <a:t>最好不要出于理财的目的去买保险</a:t>
            </a:r>
            <a:endParaRPr lang="en-US" altLang="zh-CN" i="1" dirty="0"/>
          </a:p>
          <a:p>
            <a:pPr lvl="2"/>
            <a:r>
              <a:rPr lang="zh-CN" altLang="en-US" dirty="0"/>
              <a:t>第一目的控制风险，优先考虑政府提供的非商业险与互助计划</a:t>
            </a:r>
            <a:endParaRPr lang="en-US" altLang="zh-CN" dirty="0"/>
          </a:p>
          <a:p>
            <a:pPr lvl="2"/>
            <a:r>
              <a:rPr lang="zh-CN" altLang="en-US" dirty="0"/>
              <a:t>少监管、周期超长、</a:t>
            </a:r>
            <a:r>
              <a:rPr lang="zh-CN" altLang="en-US" b="1" dirty="0"/>
              <a:t>为保险业务支付的沉没成本</a:t>
            </a:r>
            <a:endParaRPr lang="en-US" altLang="zh-CN" b="1" dirty="0"/>
          </a:p>
          <a:p>
            <a:pPr lvl="2"/>
            <a:r>
              <a:rPr lang="zh-CN" altLang="en-US" dirty="0"/>
              <a:t>购买保险时一定要看清赔付条款</a:t>
            </a:r>
            <a:endParaRPr lang="en-US" altLang="zh-CN" dirty="0"/>
          </a:p>
        </p:txBody>
      </p:sp>
      <p:pic>
        <p:nvPicPr>
          <p:cNvPr id="4" name="图片 3">
            <a:extLst>
              <a:ext uri="{FF2B5EF4-FFF2-40B4-BE49-F238E27FC236}">
                <a16:creationId xmlns:a16="http://schemas.microsoft.com/office/drawing/2014/main" id="{4372FE86-62AE-422D-B380-0903F63B5933}"/>
              </a:ext>
            </a:extLst>
          </p:cNvPr>
          <p:cNvPicPr>
            <a:picLocks noChangeAspect="1"/>
          </p:cNvPicPr>
          <p:nvPr/>
        </p:nvPicPr>
        <p:blipFill>
          <a:blip r:embed="rId3"/>
          <a:stretch>
            <a:fillRect/>
          </a:stretch>
        </p:blipFill>
        <p:spPr>
          <a:xfrm>
            <a:off x="4310743" y="2117034"/>
            <a:ext cx="4833257" cy="2599775"/>
          </a:xfrm>
          <a:prstGeom prst="rect">
            <a:avLst/>
          </a:prstGeom>
        </p:spPr>
      </p:pic>
    </p:spTree>
    <p:extLst>
      <p:ext uri="{BB962C8B-B14F-4D97-AF65-F5344CB8AC3E}">
        <p14:creationId xmlns:p14="http://schemas.microsoft.com/office/powerpoint/2010/main" val="1328342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525025-F237-438F-B06F-3747A80370B9}"/>
              </a:ext>
            </a:extLst>
          </p:cNvPr>
          <p:cNvSpPr>
            <a:spLocks noGrp="1"/>
          </p:cNvSpPr>
          <p:nvPr>
            <p:ph type="title"/>
          </p:nvPr>
        </p:nvSpPr>
        <p:spPr>
          <a:xfrm>
            <a:off x="4147376" y="136525"/>
            <a:ext cx="4874869" cy="738118"/>
          </a:xfrm>
        </p:spPr>
        <p:txBody>
          <a:bodyPr/>
          <a:lstStyle/>
          <a:p>
            <a:r>
              <a:rPr lang="zh-CN" altLang="en-US" dirty="0"/>
              <a:t>免费增值模式总结</a:t>
            </a:r>
          </a:p>
        </p:txBody>
      </p:sp>
      <p:sp>
        <p:nvSpPr>
          <p:cNvPr id="3" name="内容占位符 2">
            <a:extLst>
              <a:ext uri="{FF2B5EF4-FFF2-40B4-BE49-F238E27FC236}">
                <a16:creationId xmlns:a16="http://schemas.microsoft.com/office/drawing/2014/main" id="{1F6F6182-23AC-48E3-8C77-FCD76D1AC6E3}"/>
              </a:ext>
            </a:extLst>
          </p:cNvPr>
          <p:cNvSpPr>
            <a:spLocks noGrp="1"/>
          </p:cNvSpPr>
          <p:nvPr>
            <p:ph idx="1"/>
          </p:nvPr>
        </p:nvSpPr>
        <p:spPr>
          <a:xfrm>
            <a:off x="25945" y="136525"/>
            <a:ext cx="4217242" cy="6584950"/>
          </a:xfrm>
        </p:spPr>
        <p:txBody>
          <a:bodyPr>
            <a:normAutofit fontScale="85000" lnSpcReduction="20000"/>
          </a:bodyPr>
          <a:lstStyle/>
          <a:p>
            <a:r>
              <a:rPr lang="zh-CN" altLang="en-US" dirty="0">
                <a:solidFill>
                  <a:srgbClr val="FF0000"/>
                </a:solidFill>
              </a:rPr>
              <a:t>核心资源：</a:t>
            </a:r>
            <a:r>
              <a:rPr lang="zh-CN" altLang="en-US" dirty="0"/>
              <a:t>平台是最重要的资产，产生三部分成本</a:t>
            </a:r>
            <a:endParaRPr lang="en-US" altLang="zh-CN" dirty="0"/>
          </a:p>
          <a:p>
            <a:pPr lvl="1"/>
            <a:r>
              <a:rPr lang="zh-CN" altLang="en-US" dirty="0"/>
              <a:t>可观的固定成本、免费账户的低边际成本服务、增值账户成本</a:t>
            </a:r>
            <a:endParaRPr lang="en-US" altLang="zh-CN" dirty="0"/>
          </a:p>
          <a:p>
            <a:endParaRPr lang="en-US" altLang="zh-CN" sz="100" dirty="0"/>
          </a:p>
          <a:p>
            <a:r>
              <a:rPr lang="zh-CN" altLang="en-US" dirty="0">
                <a:solidFill>
                  <a:srgbClr val="FF0000"/>
                </a:solidFill>
              </a:rPr>
              <a:t>关键业务：</a:t>
            </a:r>
            <a:r>
              <a:rPr lang="zh-CN" altLang="en-US" dirty="0"/>
              <a:t>客户关系自动且低成本，免费用户向增值用户转化率是重要指标</a:t>
            </a:r>
            <a:endParaRPr lang="en-US" altLang="zh-CN" dirty="0"/>
          </a:p>
          <a:p>
            <a:endParaRPr lang="en-US" altLang="zh-CN" sz="100" dirty="0"/>
          </a:p>
          <a:p>
            <a:r>
              <a:rPr lang="zh-CN" altLang="en-US" dirty="0"/>
              <a:t>收入来源三个重要公式</a:t>
            </a:r>
            <a:endParaRPr lang="en-US" altLang="zh-CN" dirty="0"/>
          </a:p>
          <a:p>
            <a:pPr lvl="1"/>
            <a:r>
              <a:rPr lang="zh-CN" altLang="en-US" dirty="0"/>
              <a:t>收入 </a:t>
            </a:r>
            <a:r>
              <a:rPr lang="en-US" altLang="zh-CN" dirty="0"/>
              <a:t>= </a:t>
            </a:r>
            <a:r>
              <a:rPr lang="zh-CN" altLang="en-US" dirty="0"/>
              <a:t>用户数量*增值用户比重*增值服务价格*增长率*顾客流失率</a:t>
            </a:r>
            <a:endParaRPr lang="en-US" altLang="zh-CN" dirty="0"/>
          </a:p>
          <a:p>
            <a:pPr lvl="1"/>
            <a:r>
              <a:rPr lang="zh-CN" altLang="en-US" dirty="0"/>
              <a:t>服务成本 </a:t>
            </a:r>
            <a:r>
              <a:rPr lang="en-US" altLang="zh-CN" dirty="0"/>
              <a:t>= </a:t>
            </a:r>
            <a:r>
              <a:rPr lang="zh-CN" altLang="en-US" dirty="0"/>
              <a:t>免费用户数*免费服务成本</a:t>
            </a:r>
            <a:r>
              <a:rPr lang="en-US" altLang="zh-CN" dirty="0"/>
              <a:t>+</a:t>
            </a:r>
            <a:r>
              <a:rPr lang="zh-CN" altLang="en-US" dirty="0"/>
              <a:t>增值用户数*增值服务成本</a:t>
            </a:r>
            <a:endParaRPr lang="en-US" altLang="zh-CN" dirty="0"/>
          </a:p>
          <a:p>
            <a:pPr lvl="1"/>
            <a:r>
              <a:rPr lang="zh-CN" altLang="en-US" dirty="0"/>
              <a:t>运营利润 </a:t>
            </a:r>
            <a:r>
              <a:rPr lang="en-US" altLang="zh-CN" dirty="0"/>
              <a:t>= </a:t>
            </a:r>
            <a:r>
              <a:rPr lang="zh-CN" altLang="en-US" dirty="0"/>
              <a:t>收入 </a:t>
            </a:r>
            <a:r>
              <a:rPr lang="en-US" altLang="zh-CN" dirty="0"/>
              <a:t>- </a:t>
            </a:r>
            <a:r>
              <a:rPr lang="zh-CN" altLang="en-US" dirty="0"/>
              <a:t>服务成本 </a:t>
            </a:r>
            <a:r>
              <a:rPr lang="en-US" altLang="zh-CN" dirty="0"/>
              <a:t>- </a:t>
            </a:r>
            <a:r>
              <a:rPr lang="zh-CN" altLang="en-US" dirty="0"/>
              <a:t>固定成本 </a:t>
            </a:r>
            <a:r>
              <a:rPr lang="en-US" altLang="zh-CN" dirty="0"/>
              <a:t>- </a:t>
            </a:r>
            <a:r>
              <a:rPr lang="zh-CN" altLang="en-US" dirty="0"/>
              <a:t>获客成本</a:t>
            </a:r>
            <a:endParaRPr lang="en-US" altLang="zh-CN" dirty="0"/>
          </a:p>
          <a:p>
            <a:endParaRPr lang="en-US" altLang="zh-CN" sz="100" dirty="0"/>
          </a:p>
          <a:p>
            <a:r>
              <a:rPr lang="zh-CN" altLang="en-US" dirty="0"/>
              <a:t>平台发展新趋势</a:t>
            </a:r>
            <a:endParaRPr lang="en-US" altLang="zh-CN" dirty="0"/>
          </a:p>
          <a:p>
            <a:pPr lvl="1"/>
            <a:r>
              <a:rPr lang="zh-CN" altLang="en-US" b="1" dirty="0"/>
              <a:t>需要高水平、差异化的产品与服务（为免费增值提供空间）</a:t>
            </a:r>
            <a:endParaRPr lang="en-US" altLang="zh-CN" b="1" dirty="0"/>
          </a:p>
          <a:p>
            <a:pPr lvl="1"/>
            <a:r>
              <a:rPr lang="zh-CN" altLang="en-US" dirty="0"/>
              <a:t>反面例子：庆余年与腾讯</a:t>
            </a:r>
            <a:r>
              <a:rPr lang="en-US" altLang="zh-CN" dirty="0"/>
              <a:t>VVIP</a:t>
            </a:r>
          </a:p>
          <a:p>
            <a:pPr lvl="2"/>
            <a:r>
              <a:rPr lang="zh-CN" altLang="en-US" dirty="0"/>
              <a:t>已被放弃，是平台</a:t>
            </a:r>
            <a:r>
              <a:rPr lang="zh-CN" altLang="en-US" b="1" dirty="0"/>
              <a:t>低效</a:t>
            </a:r>
            <a:r>
              <a:rPr lang="zh-CN" altLang="en-US" dirty="0"/>
              <a:t>的体现</a:t>
            </a:r>
            <a:endParaRPr lang="en-US" altLang="zh-CN" dirty="0"/>
          </a:p>
          <a:p>
            <a:pPr lvl="2"/>
            <a:r>
              <a:rPr lang="zh-CN" altLang="en-US" dirty="0"/>
              <a:t>爱奇艺盈利：涨价 </a:t>
            </a:r>
            <a:r>
              <a:rPr lang="en-US" altLang="zh-CN" dirty="0"/>
              <a:t>+ </a:t>
            </a:r>
            <a:r>
              <a:rPr lang="zh-CN" altLang="en-US" dirty="0"/>
              <a:t>精选节目</a:t>
            </a:r>
          </a:p>
        </p:txBody>
      </p:sp>
      <p:pic>
        <p:nvPicPr>
          <p:cNvPr id="4" name="图片 3">
            <a:extLst>
              <a:ext uri="{FF2B5EF4-FFF2-40B4-BE49-F238E27FC236}">
                <a16:creationId xmlns:a16="http://schemas.microsoft.com/office/drawing/2014/main" id="{DA7D4821-20AF-4DD3-AFDF-4F58B5D23F25}"/>
              </a:ext>
            </a:extLst>
          </p:cNvPr>
          <p:cNvPicPr>
            <a:picLocks noChangeAspect="1"/>
          </p:cNvPicPr>
          <p:nvPr/>
        </p:nvPicPr>
        <p:blipFill>
          <a:blip r:embed="rId2"/>
          <a:stretch>
            <a:fillRect/>
          </a:stretch>
        </p:blipFill>
        <p:spPr>
          <a:xfrm>
            <a:off x="4243187" y="2445028"/>
            <a:ext cx="4874868" cy="3068021"/>
          </a:xfrm>
          <a:prstGeom prst="rect">
            <a:avLst/>
          </a:prstGeom>
        </p:spPr>
      </p:pic>
    </p:spTree>
    <p:extLst>
      <p:ext uri="{BB962C8B-B14F-4D97-AF65-F5344CB8AC3E}">
        <p14:creationId xmlns:p14="http://schemas.microsoft.com/office/powerpoint/2010/main" val="3532355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F960CC-18AF-4DBE-9304-B7B3CCDFB82C}"/>
              </a:ext>
            </a:extLst>
          </p:cNvPr>
          <p:cNvSpPr>
            <a:spLocks noGrp="1"/>
          </p:cNvSpPr>
          <p:nvPr>
            <p:ph type="title"/>
          </p:nvPr>
        </p:nvSpPr>
        <p:spPr>
          <a:xfrm>
            <a:off x="628650" y="296706"/>
            <a:ext cx="7886700" cy="754547"/>
          </a:xfrm>
        </p:spPr>
        <p:txBody>
          <a:bodyPr>
            <a:normAutofit fontScale="90000"/>
          </a:bodyPr>
          <a:lstStyle/>
          <a:p>
            <a:r>
              <a:rPr lang="zh-CN" altLang="en-US" sz="3600" dirty="0"/>
              <a:t>免费模式举例（倒置）：</a:t>
            </a:r>
            <a:r>
              <a:rPr lang="en-US" altLang="zh-CN" sz="3600" dirty="0" err="1"/>
              <a:t>Cookpad</a:t>
            </a:r>
            <a:r>
              <a:rPr lang="zh-CN" altLang="en-US" sz="3600" dirty="0"/>
              <a:t>食谱网站</a:t>
            </a:r>
          </a:p>
        </p:txBody>
      </p:sp>
      <p:sp>
        <p:nvSpPr>
          <p:cNvPr id="3" name="内容占位符 2">
            <a:extLst>
              <a:ext uri="{FF2B5EF4-FFF2-40B4-BE49-F238E27FC236}">
                <a16:creationId xmlns:a16="http://schemas.microsoft.com/office/drawing/2014/main" id="{FEB7B6D0-456F-4F14-AFF9-D32DA0C5F5D5}"/>
              </a:ext>
            </a:extLst>
          </p:cNvPr>
          <p:cNvSpPr>
            <a:spLocks noGrp="1"/>
          </p:cNvSpPr>
          <p:nvPr>
            <p:ph idx="1"/>
          </p:nvPr>
        </p:nvSpPr>
        <p:spPr>
          <a:xfrm>
            <a:off x="159026" y="1038808"/>
            <a:ext cx="8885583" cy="5819192"/>
          </a:xfrm>
        </p:spPr>
        <p:txBody>
          <a:bodyPr>
            <a:normAutofit fontScale="85000" lnSpcReduction="20000"/>
          </a:bodyPr>
          <a:lstStyle/>
          <a:p>
            <a:r>
              <a:rPr lang="zh-CN" altLang="en-US" dirty="0"/>
              <a:t>背景</a:t>
            </a:r>
            <a:endParaRPr lang="en-US" altLang="zh-CN" dirty="0"/>
          </a:p>
          <a:p>
            <a:pPr lvl="1"/>
            <a:r>
              <a:rPr lang="zh-CN" altLang="en-US" dirty="0"/>
              <a:t>约八成</a:t>
            </a:r>
            <a:r>
              <a:rPr lang="en-US" altLang="zh-CN" dirty="0"/>
              <a:t>20-40</a:t>
            </a:r>
            <a:r>
              <a:rPr lang="zh-CN" altLang="en-US" dirty="0"/>
              <a:t>岁日本女性使用菜谱众包平台</a:t>
            </a:r>
            <a:r>
              <a:rPr lang="en-US" altLang="zh-CN" dirty="0" err="1"/>
              <a:t>cookpad</a:t>
            </a:r>
            <a:endParaRPr lang="en-US" altLang="zh-CN" dirty="0"/>
          </a:p>
          <a:p>
            <a:pPr lvl="1"/>
            <a:r>
              <a:rPr lang="zh-CN" altLang="en-US" dirty="0"/>
              <a:t>该平台同时提供美容、健康、育儿知识，涵盖食材、厨房日用品、美容健康药膳、婴儿食谱、专业烹饪与线下教学、文体、度假、记账等内容</a:t>
            </a:r>
            <a:endParaRPr lang="en-US" altLang="zh-CN" dirty="0"/>
          </a:p>
          <a:p>
            <a:pPr lvl="2"/>
            <a:r>
              <a:rPr lang="zh-CN" altLang="en-US" sz="2300" dirty="0"/>
              <a:t>实质上高效连接了日本主妇群体</a:t>
            </a:r>
            <a:r>
              <a:rPr lang="zh-CN" altLang="en-US" sz="2300" i="1" dirty="0"/>
              <a:t>（社会系统性安排结婚女性“主内”）</a:t>
            </a:r>
            <a:endParaRPr lang="en-US" altLang="zh-CN" sz="2300" i="1" dirty="0"/>
          </a:p>
          <a:p>
            <a:pPr lvl="1"/>
            <a:r>
              <a:rPr lang="zh-CN" altLang="en-US" dirty="0"/>
              <a:t>已收购美、西、印度、黎巴嫩、印尼的菜谱网站，会员费</a:t>
            </a:r>
            <a:r>
              <a:rPr lang="en-US" altLang="zh-CN" dirty="0"/>
              <a:t>280</a:t>
            </a:r>
            <a:r>
              <a:rPr lang="zh-CN" altLang="en-US" dirty="0"/>
              <a:t>日元每月</a:t>
            </a:r>
            <a:endParaRPr lang="en-US" altLang="zh-CN" dirty="0"/>
          </a:p>
          <a:p>
            <a:pPr lvl="1"/>
            <a:r>
              <a:rPr lang="zh-CN" altLang="en-US" dirty="0"/>
              <a:t>年营收</a:t>
            </a:r>
            <a:r>
              <a:rPr lang="en-US" altLang="zh-CN" dirty="0"/>
              <a:t>67</a:t>
            </a:r>
            <a:r>
              <a:rPr lang="zh-CN" altLang="en-US" dirty="0"/>
              <a:t>亿日元（</a:t>
            </a:r>
            <a:r>
              <a:rPr lang="en-US" altLang="zh-CN" dirty="0"/>
              <a:t>2013</a:t>
            </a:r>
            <a:r>
              <a:rPr lang="zh-CN" altLang="en-US" dirty="0"/>
              <a:t>年），</a:t>
            </a:r>
            <a:r>
              <a:rPr lang="zh-CN" altLang="en-US" b="1" dirty="0"/>
              <a:t>利润率</a:t>
            </a:r>
            <a:r>
              <a:rPr lang="en-US" altLang="zh-CN" b="1" dirty="0"/>
              <a:t>40%</a:t>
            </a:r>
            <a:r>
              <a:rPr lang="zh-CN" altLang="en-US" dirty="0"/>
              <a:t>；</a:t>
            </a:r>
            <a:r>
              <a:rPr lang="zh-CN" altLang="en-US" b="1" dirty="0"/>
              <a:t>会员费占一半营业收入，广告占</a:t>
            </a:r>
            <a:r>
              <a:rPr lang="en-US" altLang="zh-CN" b="1" dirty="0"/>
              <a:t>37%</a:t>
            </a:r>
            <a:r>
              <a:rPr lang="zh-CN" altLang="en-US" b="1" dirty="0"/>
              <a:t>（一般为</a:t>
            </a:r>
            <a:r>
              <a:rPr lang="en-US" altLang="zh-CN" b="1" dirty="0"/>
              <a:t>89%-97%</a:t>
            </a:r>
            <a:r>
              <a:rPr lang="zh-CN" altLang="en-US" b="1" dirty="0"/>
              <a:t>）</a:t>
            </a:r>
            <a:endParaRPr lang="en-US" altLang="zh-CN" b="1" dirty="0"/>
          </a:p>
          <a:p>
            <a:endParaRPr lang="en-US" altLang="zh-CN" sz="100" dirty="0"/>
          </a:p>
          <a:p>
            <a:r>
              <a:rPr lang="zh-CN" altLang="en-US" dirty="0"/>
              <a:t>发展思路：丰富企业服务与媒体功能，推进线下运营与会员转化</a:t>
            </a:r>
            <a:endParaRPr lang="en-US" altLang="zh-CN" dirty="0"/>
          </a:p>
          <a:p>
            <a:endParaRPr lang="en-US" altLang="zh-CN" sz="100" dirty="0"/>
          </a:p>
          <a:p>
            <a:r>
              <a:rPr lang="zh-CN" altLang="en-US" dirty="0"/>
              <a:t>后续发展</a:t>
            </a:r>
            <a:endParaRPr lang="en-US" altLang="zh-CN" dirty="0"/>
          </a:p>
          <a:p>
            <a:pPr lvl="1"/>
            <a:r>
              <a:rPr lang="en-US" altLang="zh-CN" dirty="0"/>
              <a:t>2015</a:t>
            </a:r>
            <a:r>
              <a:rPr lang="zh-CN" altLang="en-US" dirty="0"/>
              <a:t>年</a:t>
            </a:r>
            <a:r>
              <a:rPr lang="en-US" altLang="zh-CN" dirty="0"/>
              <a:t>6</a:t>
            </a:r>
            <a:r>
              <a:rPr lang="zh-CN" altLang="en-US" dirty="0"/>
              <a:t>月收购又一家印度食谱网站，每月举行各类</a:t>
            </a:r>
            <a:r>
              <a:rPr lang="en-US" altLang="zh-CN" dirty="0"/>
              <a:t>Contest</a:t>
            </a:r>
            <a:r>
              <a:rPr lang="zh-CN" altLang="en-US" dirty="0"/>
              <a:t>（</a:t>
            </a:r>
            <a:r>
              <a:rPr lang="en-US" altLang="zh-CN" dirty="0"/>
              <a:t>8</a:t>
            </a:r>
            <a:r>
              <a:rPr lang="zh-CN" altLang="en-US" dirty="0"/>
              <a:t>月是肉食）</a:t>
            </a:r>
            <a:endParaRPr lang="en-US" altLang="zh-CN" dirty="0"/>
          </a:p>
          <a:p>
            <a:pPr lvl="1"/>
            <a:r>
              <a:rPr lang="zh-CN" altLang="en-US" dirty="0"/>
              <a:t>出版实体和电子食谱，开始推出</a:t>
            </a:r>
            <a:r>
              <a:rPr lang="zh-CN" altLang="en-US" b="1" dirty="0"/>
              <a:t>针对单身男性的食谱</a:t>
            </a:r>
            <a:endParaRPr lang="en-US" altLang="zh-CN" b="1" dirty="0"/>
          </a:p>
          <a:p>
            <a:pPr lvl="1"/>
            <a:r>
              <a:rPr lang="en-US" altLang="zh-CN" dirty="0"/>
              <a:t>09</a:t>
            </a:r>
            <a:r>
              <a:rPr lang="zh-CN" altLang="en-US" dirty="0"/>
              <a:t>年已上市，</a:t>
            </a:r>
            <a:r>
              <a:rPr lang="en-US" altLang="zh-CN" dirty="0"/>
              <a:t>Banner</a:t>
            </a:r>
            <a:r>
              <a:rPr lang="zh-CN" altLang="en-US" dirty="0"/>
              <a:t>广告收入日本第十，与广告收入第一的</a:t>
            </a:r>
            <a:r>
              <a:rPr lang="en-US" altLang="zh-CN" dirty="0"/>
              <a:t>Yahoo Japan</a:t>
            </a:r>
            <a:r>
              <a:rPr lang="zh-CN" altLang="en-US" dirty="0"/>
              <a:t>合作</a:t>
            </a:r>
            <a:endParaRPr lang="en-US" altLang="zh-CN" dirty="0"/>
          </a:p>
          <a:p>
            <a:pPr lvl="1"/>
            <a:r>
              <a:rPr lang="en-US" altLang="zh-CN" b="1" dirty="0"/>
              <a:t>2019</a:t>
            </a:r>
            <a:r>
              <a:rPr lang="zh-CN" altLang="en-US" b="1" dirty="0"/>
              <a:t>年上半年利润下跌</a:t>
            </a:r>
            <a:r>
              <a:rPr lang="en-US" altLang="zh-CN" b="1" dirty="0"/>
              <a:t>70%</a:t>
            </a:r>
            <a:r>
              <a:rPr lang="zh-CN" altLang="en-US" b="1" dirty="0"/>
              <a:t>（总营收下跌</a:t>
            </a:r>
            <a:r>
              <a:rPr lang="en-US" altLang="zh-CN" b="1" dirty="0"/>
              <a:t>2.4%</a:t>
            </a:r>
            <a:r>
              <a:rPr lang="zh-CN" altLang="en-US" b="1" dirty="0"/>
              <a:t>，同时在推新业务</a:t>
            </a:r>
            <a:r>
              <a:rPr lang="en-US" altLang="zh-CN" b="1" dirty="0" err="1"/>
              <a:t>CookpadTV</a:t>
            </a:r>
            <a:r>
              <a:rPr lang="zh-CN" altLang="en-US" b="1" dirty="0"/>
              <a:t>），会员费营收上涨</a:t>
            </a:r>
            <a:r>
              <a:rPr lang="en-US" altLang="zh-CN" b="1" dirty="0"/>
              <a:t>4%</a:t>
            </a:r>
            <a:r>
              <a:rPr lang="zh-CN" altLang="en-US" b="1" dirty="0"/>
              <a:t>，占比达</a:t>
            </a:r>
            <a:r>
              <a:rPr lang="en-US" altLang="zh-CN" b="1" dirty="0"/>
              <a:t>63.7%</a:t>
            </a:r>
            <a:r>
              <a:rPr lang="zh-CN" altLang="en-US" b="1" dirty="0"/>
              <a:t>（广告营收下跌</a:t>
            </a:r>
            <a:r>
              <a:rPr lang="en-US" altLang="zh-CN" b="1" dirty="0"/>
              <a:t>14.1%</a:t>
            </a:r>
            <a:r>
              <a:rPr lang="zh-CN" altLang="en-US" b="1" dirty="0"/>
              <a:t>，其它收入下跌</a:t>
            </a:r>
            <a:r>
              <a:rPr lang="en-US" altLang="zh-CN" b="1" dirty="0"/>
              <a:t>8.3%</a:t>
            </a:r>
            <a:r>
              <a:rPr lang="zh-CN" altLang="en-US" b="1" dirty="0"/>
              <a:t>）</a:t>
            </a:r>
          </a:p>
          <a:p>
            <a:pPr lvl="1"/>
            <a:r>
              <a:rPr lang="zh-CN" altLang="en-US" i="1" dirty="0"/>
              <a:t>全站在</a:t>
            </a:r>
            <a:r>
              <a:rPr lang="en-US" altLang="zh-CN" i="1" dirty="0"/>
              <a:t>Git</a:t>
            </a:r>
            <a:r>
              <a:rPr lang="zh-CN" altLang="en-US" i="1" dirty="0"/>
              <a:t>上托管（</a:t>
            </a:r>
            <a:r>
              <a:rPr lang="en-US" altLang="zh-CN" i="1" dirty="0" err="1"/>
              <a:t>Python+Ruby</a:t>
            </a:r>
            <a:r>
              <a:rPr lang="zh-CN" altLang="en-US" i="1" dirty="0"/>
              <a:t>），重视技术，组织敏捷化，每年举办开发技术交流会</a:t>
            </a:r>
            <a:endParaRPr lang="en-US" altLang="zh-CN" i="1" dirty="0"/>
          </a:p>
        </p:txBody>
      </p:sp>
    </p:spTree>
    <p:extLst>
      <p:ext uri="{BB962C8B-B14F-4D97-AF65-F5344CB8AC3E}">
        <p14:creationId xmlns:p14="http://schemas.microsoft.com/office/powerpoint/2010/main" val="1104554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0" end="10"/>
                                            </p:txEl>
                                          </p:spTgt>
                                        </p:tgtEl>
                                        <p:attrNameLst>
                                          <p:attrName>style.visibility</p:attrName>
                                        </p:attrNameLst>
                                      </p:cBhvr>
                                      <p:to>
                                        <p:strVal val="visible"/>
                                      </p:to>
                                    </p:set>
                                    <p:animEffect transition="in" filter="wipe(down)">
                                      <p:cBhvr>
                                        <p:cTn id="7" dur="500"/>
                                        <p:tgtEl>
                                          <p:spTgt spid="3">
                                            <p:txEl>
                                              <p:pRg st="10" end="1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1" end="11"/>
                                            </p:txEl>
                                          </p:spTgt>
                                        </p:tgtEl>
                                        <p:attrNameLst>
                                          <p:attrName>style.visibility</p:attrName>
                                        </p:attrNameLst>
                                      </p:cBhvr>
                                      <p:to>
                                        <p:strVal val="visible"/>
                                      </p:to>
                                    </p:set>
                                    <p:animEffect transition="in" filter="wipe(down)">
                                      <p:cBhvr>
                                        <p:cTn id="10" dur="500"/>
                                        <p:tgtEl>
                                          <p:spTgt spid="3">
                                            <p:txEl>
                                              <p:pRg st="11" end="1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3">
                                            <p:txEl>
                                              <p:pRg st="12" end="12"/>
                                            </p:txEl>
                                          </p:spTgt>
                                        </p:tgtEl>
                                        <p:attrNameLst>
                                          <p:attrName>style.visibility</p:attrName>
                                        </p:attrNameLst>
                                      </p:cBhvr>
                                      <p:to>
                                        <p:strVal val="visible"/>
                                      </p:to>
                                    </p:set>
                                    <p:animEffect transition="in" filter="wipe(down)">
                                      <p:cBhvr>
                                        <p:cTn id="13" dur="500"/>
                                        <p:tgtEl>
                                          <p:spTgt spid="3">
                                            <p:txEl>
                                              <p:pRg st="12" end="1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3">
                                            <p:txEl>
                                              <p:pRg st="13" end="13"/>
                                            </p:txEl>
                                          </p:spTgt>
                                        </p:tgtEl>
                                        <p:attrNameLst>
                                          <p:attrName>style.visibility</p:attrName>
                                        </p:attrNameLst>
                                      </p:cBhvr>
                                      <p:to>
                                        <p:strVal val="visible"/>
                                      </p:to>
                                    </p:set>
                                    <p:animEffect transition="in" filter="wipe(down)">
                                      <p:cBhvr>
                                        <p:cTn id="16" dur="500"/>
                                        <p:tgtEl>
                                          <p:spTgt spid="3">
                                            <p:txEl>
                                              <p:pRg st="13" end="1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3">
                                            <p:txEl>
                                              <p:pRg st="14" end="14"/>
                                            </p:txEl>
                                          </p:spTgt>
                                        </p:tgtEl>
                                        <p:attrNameLst>
                                          <p:attrName>style.visibility</p:attrName>
                                        </p:attrNameLst>
                                      </p:cBhvr>
                                      <p:to>
                                        <p:strVal val="visible"/>
                                      </p:to>
                                    </p:set>
                                    <p:animEffect transition="in" filter="wipe(down)">
                                      <p:cBhvr>
                                        <p:cTn id="19"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B2211E-6D47-407C-BF08-62CE1A94C2C2}"/>
              </a:ext>
            </a:extLst>
          </p:cNvPr>
          <p:cNvSpPr>
            <a:spLocks noGrp="1"/>
          </p:cNvSpPr>
          <p:nvPr>
            <p:ph type="title"/>
          </p:nvPr>
        </p:nvSpPr>
        <p:spPr>
          <a:xfrm>
            <a:off x="5695122" y="365126"/>
            <a:ext cx="2820228" cy="807691"/>
          </a:xfrm>
        </p:spPr>
        <p:txBody>
          <a:bodyPr/>
          <a:lstStyle/>
          <a:p>
            <a:r>
              <a:rPr lang="zh-CN" altLang="en-US" dirty="0"/>
              <a:t>诱饵</a:t>
            </a:r>
            <a:r>
              <a:rPr lang="en-US" altLang="zh-CN" dirty="0"/>
              <a:t>&amp;</a:t>
            </a:r>
            <a:r>
              <a:rPr lang="zh-CN" altLang="en-US" dirty="0"/>
              <a:t>陷阱</a:t>
            </a:r>
          </a:p>
        </p:txBody>
      </p:sp>
      <p:sp>
        <p:nvSpPr>
          <p:cNvPr id="3" name="内容占位符 2">
            <a:extLst>
              <a:ext uri="{FF2B5EF4-FFF2-40B4-BE49-F238E27FC236}">
                <a16:creationId xmlns:a16="http://schemas.microsoft.com/office/drawing/2014/main" id="{B07517AE-7CBC-4F3D-BC31-85FC14093F90}"/>
              </a:ext>
            </a:extLst>
          </p:cNvPr>
          <p:cNvSpPr>
            <a:spLocks noGrp="1"/>
          </p:cNvSpPr>
          <p:nvPr>
            <p:ph idx="1"/>
          </p:nvPr>
        </p:nvSpPr>
        <p:spPr>
          <a:xfrm>
            <a:off x="0" y="49763"/>
            <a:ext cx="4907902" cy="6736701"/>
          </a:xfrm>
        </p:spPr>
        <p:txBody>
          <a:bodyPr>
            <a:normAutofit fontScale="92500" lnSpcReduction="10000"/>
          </a:bodyPr>
          <a:lstStyle/>
          <a:p>
            <a:r>
              <a:rPr lang="zh-CN" altLang="en-US" dirty="0"/>
              <a:t>免费手机</a:t>
            </a:r>
            <a:endParaRPr lang="en-US" altLang="zh-CN" dirty="0"/>
          </a:p>
          <a:p>
            <a:pPr lvl="1"/>
            <a:r>
              <a:rPr lang="zh-CN" altLang="en-US" dirty="0"/>
              <a:t>合约机：手机免费，套餐收费</a:t>
            </a:r>
            <a:endParaRPr lang="en-US" altLang="zh-CN" dirty="0"/>
          </a:p>
          <a:p>
            <a:pPr lvl="2"/>
            <a:r>
              <a:rPr lang="en-US" altLang="zh-CN" dirty="0"/>
              <a:t>3g</a:t>
            </a:r>
            <a:r>
              <a:rPr lang="zh-CN" altLang="en-US" dirty="0"/>
              <a:t>神机：中兴</a:t>
            </a:r>
            <a:r>
              <a:rPr lang="en-US" altLang="zh-CN" dirty="0"/>
              <a:t>N880</a:t>
            </a:r>
            <a:r>
              <a:rPr lang="zh-CN" altLang="en-US" dirty="0"/>
              <a:t>，</a:t>
            </a:r>
            <a:r>
              <a:rPr lang="en-US" altLang="zh-CN" dirty="0"/>
              <a:t>V880</a:t>
            </a:r>
            <a:r>
              <a:rPr lang="zh-CN" altLang="en-US" dirty="0"/>
              <a:t>，</a:t>
            </a:r>
            <a:r>
              <a:rPr lang="en-US" altLang="zh-CN" dirty="0"/>
              <a:t>U880</a:t>
            </a:r>
          </a:p>
          <a:p>
            <a:endParaRPr lang="en-US" altLang="zh-CN" sz="1950" dirty="0"/>
          </a:p>
          <a:p>
            <a:r>
              <a:rPr lang="zh-CN" altLang="en-US" dirty="0"/>
              <a:t>吉列剃须刀</a:t>
            </a:r>
            <a:endParaRPr lang="en-US" altLang="zh-CN" dirty="0"/>
          </a:p>
          <a:p>
            <a:pPr lvl="1"/>
            <a:r>
              <a:rPr lang="zh-CN" altLang="en-US" dirty="0"/>
              <a:t>套餐：刀柄</a:t>
            </a:r>
            <a:r>
              <a:rPr lang="en-US" altLang="zh-CN" dirty="0"/>
              <a:t>+</a:t>
            </a:r>
            <a:r>
              <a:rPr lang="zh-CN" altLang="en-US" dirty="0"/>
              <a:t>频繁替换刀片</a:t>
            </a:r>
            <a:endParaRPr lang="en-US" altLang="zh-CN" dirty="0"/>
          </a:p>
          <a:p>
            <a:pPr lvl="2"/>
            <a:r>
              <a:rPr lang="en-US" altLang="zh-CN" dirty="0"/>
              <a:t>05</a:t>
            </a:r>
            <a:r>
              <a:rPr lang="zh-CN" altLang="en-US" dirty="0"/>
              <a:t>年宝洁</a:t>
            </a:r>
            <a:r>
              <a:rPr lang="en-US" altLang="zh-CN" dirty="0"/>
              <a:t>570</a:t>
            </a:r>
            <a:r>
              <a:rPr lang="zh-CN" altLang="en-US" dirty="0"/>
              <a:t>亿美元收购，</a:t>
            </a:r>
            <a:r>
              <a:rPr lang="en-US" altLang="zh-CN" dirty="0"/>
              <a:t>2019</a:t>
            </a:r>
            <a:r>
              <a:rPr lang="zh-CN" altLang="en-US" dirty="0"/>
              <a:t>年二季度减记</a:t>
            </a:r>
            <a:r>
              <a:rPr lang="en-US" altLang="zh-CN" dirty="0"/>
              <a:t>80</a:t>
            </a:r>
            <a:r>
              <a:rPr lang="zh-CN" altLang="en-US" dirty="0"/>
              <a:t>亿美元</a:t>
            </a:r>
            <a:endParaRPr lang="en-US" altLang="zh-CN" dirty="0"/>
          </a:p>
          <a:p>
            <a:pPr lvl="2"/>
            <a:r>
              <a:rPr lang="zh-CN" altLang="en-US" dirty="0"/>
              <a:t>男性剃须要求减弱（</a:t>
            </a:r>
            <a:r>
              <a:rPr lang="en-US" altLang="zh-CN" dirty="0"/>
              <a:t>10%</a:t>
            </a:r>
            <a:r>
              <a:rPr lang="zh-CN" altLang="en-US" dirty="0"/>
              <a:t>剃须需求减少）</a:t>
            </a:r>
            <a:endParaRPr lang="en-US" altLang="zh-CN" dirty="0"/>
          </a:p>
          <a:p>
            <a:pPr lvl="1"/>
            <a:r>
              <a:rPr lang="zh-CN" altLang="en-US" dirty="0"/>
              <a:t>类似的有打印机</a:t>
            </a:r>
            <a:r>
              <a:rPr lang="en-US" altLang="zh-CN" dirty="0"/>
              <a:t>+</a:t>
            </a:r>
            <a:r>
              <a:rPr lang="zh-CN" altLang="en-US" dirty="0"/>
              <a:t>墨盒</a:t>
            </a:r>
            <a:r>
              <a:rPr lang="en-US" altLang="zh-CN" dirty="0"/>
              <a:t>/</a:t>
            </a:r>
            <a:r>
              <a:rPr lang="zh-CN" altLang="en-US" dirty="0"/>
              <a:t>硒鼓</a:t>
            </a:r>
            <a:endParaRPr lang="en-US" altLang="zh-CN" dirty="0"/>
          </a:p>
          <a:p>
            <a:pPr lvl="2"/>
            <a:r>
              <a:rPr lang="zh-CN" altLang="en-US" b="1" dirty="0"/>
              <a:t>第三方耗材 </a:t>
            </a:r>
            <a:r>
              <a:rPr lang="en-US" altLang="zh-CN" b="1" dirty="0" err="1"/>
              <a:t>v.s</a:t>
            </a:r>
            <a:r>
              <a:rPr lang="en-US" altLang="zh-CN" b="1" dirty="0"/>
              <a:t>. </a:t>
            </a:r>
            <a:r>
              <a:rPr lang="zh-CN" altLang="en-US" b="1" dirty="0"/>
              <a:t>三年保修</a:t>
            </a:r>
            <a:endParaRPr lang="en-US" altLang="zh-CN" dirty="0"/>
          </a:p>
          <a:p>
            <a:pPr lvl="2"/>
            <a:r>
              <a:rPr lang="zh-CN" altLang="en-US" dirty="0"/>
              <a:t>施乐转为提供打印服务，</a:t>
            </a:r>
            <a:r>
              <a:rPr lang="zh-CN" altLang="en-US" b="1" dirty="0"/>
              <a:t>按次收费</a:t>
            </a:r>
            <a:endParaRPr lang="en-US" altLang="zh-CN" b="1" dirty="0"/>
          </a:p>
          <a:p>
            <a:pPr lvl="2"/>
            <a:r>
              <a:rPr lang="zh-CN" altLang="en-US" dirty="0"/>
              <a:t>（已因疫情终止）施乐（市值</a:t>
            </a:r>
            <a:r>
              <a:rPr lang="en-US" altLang="zh-CN" dirty="0"/>
              <a:t>71</a:t>
            </a:r>
            <a:r>
              <a:rPr lang="zh-CN" altLang="en-US" dirty="0"/>
              <a:t>亿美元）</a:t>
            </a:r>
            <a:r>
              <a:rPr lang="zh-CN" altLang="en-US" b="1" dirty="0"/>
              <a:t>正在</a:t>
            </a:r>
            <a:r>
              <a:rPr lang="zh-CN" altLang="en-US" dirty="0"/>
              <a:t>敌意收购惠普（估价</a:t>
            </a:r>
            <a:r>
              <a:rPr lang="en-US" altLang="zh-CN" dirty="0"/>
              <a:t>350</a:t>
            </a:r>
            <a:r>
              <a:rPr lang="zh-CN" altLang="en-US" dirty="0"/>
              <a:t>亿美元），惠普</a:t>
            </a:r>
            <a:r>
              <a:rPr lang="en-US" altLang="zh-CN" dirty="0"/>
              <a:t>2017</a:t>
            </a:r>
            <a:r>
              <a:rPr lang="zh-CN" altLang="en-US" dirty="0"/>
              <a:t>年收购三星打印业务，佳能有意收购施乐，</a:t>
            </a:r>
            <a:r>
              <a:rPr lang="en-US" altLang="zh-CN" dirty="0"/>
              <a:t>18</a:t>
            </a:r>
            <a:r>
              <a:rPr lang="zh-CN" altLang="en-US" dirty="0"/>
              <a:t>年刚阻止富士收购施乐（估价</a:t>
            </a:r>
            <a:r>
              <a:rPr lang="en-US" altLang="zh-CN" dirty="0"/>
              <a:t>61</a:t>
            </a:r>
            <a:r>
              <a:rPr lang="zh-CN" altLang="en-US" dirty="0"/>
              <a:t>亿美元）</a:t>
            </a:r>
            <a:endParaRPr lang="en-US" altLang="zh-CN" dirty="0"/>
          </a:p>
          <a:p>
            <a:pPr lvl="3"/>
            <a:r>
              <a:rPr lang="zh-CN" altLang="en-US" sz="1900" i="1" dirty="0"/>
              <a:t>当前施乐操盘手“</a:t>
            </a:r>
            <a:r>
              <a:rPr lang="zh-CN" altLang="en-US" sz="1900" b="1" i="1" dirty="0"/>
              <a:t>企业掠夺者</a:t>
            </a:r>
            <a:r>
              <a:rPr lang="zh-CN" altLang="en-US" sz="1900" i="1" dirty="0"/>
              <a:t>”卡尔</a:t>
            </a:r>
            <a:r>
              <a:rPr lang="en-US" altLang="zh-CN" sz="1900" i="1" dirty="0"/>
              <a:t>·</a:t>
            </a:r>
            <a:r>
              <a:rPr lang="zh-CN" altLang="en-US" sz="1900" i="1" dirty="0"/>
              <a:t>伊坎恶意收购环球航空</a:t>
            </a:r>
            <a:endParaRPr lang="en-US" altLang="zh-CN" sz="1900" i="1" dirty="0"/>
          </a:p>
          <a:p>
            <a:pPr lvl="4"/>
            <a:r>
              <a:rPr lang="zh-CN" altLang="en-US" sz="1900" b="1" i="1" dirty="0"/>
              <a:t>掠夺者的年化收益 </a:t>
            </a:r>
            <a:r>
              <a:rPr lang="en-US" altLang="zh-CN" sz="1900" b="1" i="1" dirty="0"/>
              <a:t>– 25%</a:t>
            </a:r>
          </a:p>
        </p:txBody>
      </p:sp>
      <p:pic>
        <p:nvPicPr>
          <p:cNvPr id="4" name="图片 3">
            <a:extLst>
              <a:ext uri="{FF2B5EF4-FFF2-40B4-BE49-F238E27FC236}">
                <a16:creationId xmlns:a16="http://schemas.microsoft.com/office/drawing/2014/main" id="{FE5498EC-A114-4E26-83DB-982584DB43C0}"/>
              </a:ext>
            </a:extLst>
          </p:cNvPr>
          <p:cNvPicPr>
            <a:picLocks noChangeAspect="1"/>
          </p:cNvPicPr>
          <p:nvPr/>
        </p:nvPicPr>
        <p:blipFill>
          <a:blip r:embed="rId3"/>
          <a:stretch>
            <a:fillRect/>
          </a:stretch>
        </p:blipFill>
        <p:spPr>
          <a:xfrm>
            <a:off x="4845327" y="1661906"/>
            <a:ext cx="4216676" cy="2540552"/>
          </a:xfrm>
          <a:prstGeom prst="rect">
            <a:avLst/>
          </a:prstGeom>
        </p:spPr>
      </p:pic>
      <p:pic>
        <p:nvPicPr>
          <p:cNvPr id="5" name="图片 4">
            <a:extLst>
              <a:ext uri="{FF2B5EF4-FFF2-40B4-BE49-F238E27FC236}">
                <a16:creationId xmlns:a16="http://schemas.microsoft.com/office/drawing/2014/main" id="{CF38F792-D00D-48E7-B101-D62456DE6EEC}"/>
              </a:ext>
            </a:extLst>
          </p:cNvPr>
          <p:cNvPicPr>
            <a:picLocks noChangeAspect="1"/>
          </p:cNvPicPr>
          <p:nvPr/>
        </p:nvPicPr>
        <p:blipFill>
          <a:blip r:embed="rId4"/>
          <a:stretch>
            <a:fillRect/>
          </a:stretch>
        </p:blipFill>
        <p:spPr>
          <a:xfrm>
            <a:off x="4845327" y="4174836"/>
            <a:ext cx="4216676" cy="2535885"/>
          </a:xfrm>
          <a:prstGeom prst="rect">
            <a:avLst/>
          </a:prstGeom>
        </p:spPr>
      </p:pic>
    </p:spTree>
    <p:extLst>
      <p:ext uri="{BB962C8B-B14F-4D97-AF65-F5344CB8AC3E}">
        <p14:creationId xmlns:p14="http://schemas.microsoft.com/office/powerpoint/2010/main" val="140114"/>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160</TotalTime>
  <Words>1882</Words>
  <Application>Microsoft Office PowerPoint</Application>
  <PresentationFormat>全屏显示(4:3)</PresentationFormat>
  <Paragraphs>155</Paragraphs>
  <Slides>13</Slides>
  <Notes>2</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13</vt:i4>
      </vt:variant>
    </vt:vector>
  </HeadingPairs>
  <TitlesOfParts>
    <vt:vector size="18" baseType="lpstr">
      <vt:lpstr>等线</vt:lpstr>
      <vt:lpstr>Arial</vt:lpstr>
      <vt:lpstr>Calibri</vt:lpstr>
      <vt:lpstr>Calibri Light</vt:lpstr>
      <vt:lpstr>Office 主题​​</vt:lpstr>
      <vt:lpstr>需求与商业模式创新 第三章 商业模式类型 – 免费（免费增值、陷阱诱饵）</vt:lpstr>
      <vt:lpstr>复习 - 免费的商业模式：其它方面补贴免费产品</vt:lpstr>
      <vt:lpstr>复习 - 基于广告的免费商业模式总结</vt:lpstr>
      <vt:lpstr>免费增值</vt:lpstr>
      <vt:lpstr>Skype</vt:lpstr>
      <vt:lpstr>保险：倒转的免费增值</vt:lpstr>
      <vt:lpstr>免费增值模式总结</vt:lpstr>
      <vt:lpstr>免费模式举例（倒置）：Cookpad食谱网站</vt:lpstr>
      <vt:lpstr>诱饵&amp;陷阱</vt:lpstr>
      <vt:lpstr>诱饵&amp;陷阱模式总结</vt:lpstr>
      <vt:lpstr>PowerPoint 演示文稿</vt:lpstr>
      <vt:lpstr>知乎的“诱饵”与“陷阱”</vt:lpstr>
      <vt:lpstr>后续预告：大平台笼罩下如何发掘创新创业机遇？</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需求与商业模式创新 第三章 商业模式类型（下）</dc:title>
  <dc:creator>Hongyu Kuang</dc:creator>
  <cp:lastModifiedBy>Hongyu Kuang</cp:lastModifiedBy>
  <cp:revision>58</cp:revision>
  <dcterms:created xsi:type="dcterms:W3CDTF">2020-10-09T06:09:37Z</dcterms:created>
  <dcterms:modified xsi:type="dcterms:W3CDTF">2023-09-18T15:47:58Z</dcterms:modified>
</cp:coreProperties>
</file>

<file path=docProps/thumbnail.jpeg>
</file>